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5" r:id="rId2"/>
    <p:sldId id="257" r:id="rId3"/>
    <p:sldId id="264" r:id="rId4"/>
    <p:sldId id="258" r:id="rId5"/>
    <p:sldId id="259" r:id="rId6"/>
    <p:sldId id="261" r:id="rId7"/>
    <p:sldId id="262" r:id="rId8"/>
    <p:sldId id="268" r:id="rId9"/>
    <p:sldId id="270" r:id="rId10"/>
    <p:sldId id="263" r:id="rId11"/>
    <p:sldId id="272" r:id="rId12"/>
    <p:sldId id="280" r:id="rId13"/>
    <p:sldId id="265" r:id="rId14"/>
    <p:sldId id="285" r:id="rId15"/>
    <p:sldId id="278" r:id="rId16"/>
    <p:sldId id="288" r:id="rId17"/>
    <p:sldId id="273" r:id="rId18"/>
    <p:sldId id="287" r:id="rId19"/>
    <p:sldId id="286" r:id="rId20"/>
    <p:sldId id="271" r:id="rId21"/>
    <p:sldId id="274" r:id="rId22"/>
    <p:sldId id="267" r:id="rId23"/>
    <p:sldId id="276" r:id="rId24"/>
    <p:sldId id="282" r:id="rId25"/>
    <p:sldId id="26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030" autoAdjust="0"/>
  </p:normalViewPr>
  <p:slideViewPr>
    <p:cSldViewPr>
      <p:cViewPr>
        <p:scale>
          <a:sx n="75" d="100"/>
          <a:sy n="75" d="100"/>
        </p:scale>
        <p:origin x="-1752" y="-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Seasonal CHL 2017-2018   Lake </a:t>
            </a:r>
            <a:r>
              <a:rPr lang="en-US" dirty="0" err="1"/>
              <a:t>Ponchartrain</a:t>
            </a:r>
            <a:r>
              <a:rPr lang="en-US" dirty="0"/>
              <a:t>   </a:t>
            </a:r>
            <a:r>
              <a:rPr lang="en-US" dirty="0" smtClean="0"/>
              <a:t>(Location   -90.189 </a:t>
            </a:r>
            <a:r>
              <a:rPr lang="en-US" dirty="0"/>
              <a:t>30.238) </a:t>
            </a:r>
          </a:p>
        </c:rich>
      </c:tx>
      <c:layout>
        <c:manualLayout>
          <c:xMode val="edge"/>
          <c:yMode val="edge"/>
          <c:x val="0.11508918898857345"/>
          <c:y val="5.977290274714899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3746461686029607E-2"/>
          <c:y val="2.7428565648368052E-2"/>
          <c:w val="0.87824435301277226"/>
          <c:h val="0.94514286870326392"/>
        </c:manualLayout>
      </c:layout>
      <c:lineChart>
        <c:grouping val="standard"/>
        <c:varyColors val="0"/>
        <c:ser>
          <c:idx val="0"/>
          <c:order val="0"/>
          <c:tx>
            <c:v>CHl Weekly Avg</c:v>
          </c:tx>
          <c:cat>
            <c:strRef>
              <c:f>USM_VIIRS_DAP_a193_c703_a8ae!$B$3:$B$56</c:f>
              <c:strCache>
                <c:ptCount val="54"/>
                <c:pt idx="0">
                  <c:v>01-09</c:v>
                </c:pt>
                <c:pt idx="1">
                  <c:v>01-17</c:v>
                </c:pt>
                <c:pt idx="2">
                  <c:v>01-25</c:v>
                </c:pt>
                <c:pt idx="3">
                  <c:v>02-02</c:v>
                </c:pt>
                <c:pt idx="4">
                  <c:v>02-10</c:v>
                </c:pt>
                <c:pt idx="5">
                  <c:v>02-18</c:v>
                </c:pt>
                <c:pt idx="6">
                  <c:v>02-26</c:v>
                </c:pt>
                <c:pt idx="7">
                  <c:v>03-06</c:v>
                </c:pt>
                <c:pt idx="8">
                  <c:v>03-14</c:v>
                </c:pt>
                <c:pt idx="9">
                  <c:v>03-22</c:v>
                </c:pt>
                <c:pt idx="10">
                  <c:v>03-30</c:v>
                </c:pt>
                <c:pt idx="11">
                  <c:v>04-07</c:v>
                </c:pt>
                <c:pt idx="12">
                  <c:v>04-15</c:v>
                </c:pt>
                <c:pt idx="13">
                  <c:v>04-23</c:v>
                </c:pt>
                <c:pt idx="14">
                  <c:v>05-01</c:v>
                </c:pt>
                <c:pt idx="15">
                  <c:v>05-09</c:v>
                </c:pt>
                <c:pt idx="16">
                  <c:v>05-17</c:v>
                </c:pt>
                <c:pt idx="17">
                  <c:v>05-25</c:v>
                </c:pt>
                <c:pt idx="18">
                  <c:v>06-02</c:v>
                </c:pt>
                <c:pt idx="19">
                  <c:v>06-10</c:v>
                </c:pt>
                <c:pt idx="20">
                  <c:v>06-18</c:v>
                </c:pt>
                <c:pt idx="21">
                  <c:v>06-26</c:v>
                </c:pt>
                <c:pt idx="22">
                  <c:v>07-04</c:v>
                </c:pt>
                <c:pt idx="23">
                  <c:v>07-12</c:v>
                </c:pt>
                <c:pt idx="24">
                  <c:v>07-20</c:v>
                </c:pt>
                <c:pt idx="25">
                  <c:v>07-28</c:v>
                </c:pt>
                <c:pt idx="26">
                  <c:v>08-05</c:v>
                </c:pt>
                <c:pt idx="27">
                  <c:v>08-13</c:v>
                </c:pt>
                <c:pt idx="28">
                  <c:v>08-21</c:v>
                </c:pt>
                <c:pt idx="29">
                  <c:v>08-29</c:v>
                </c:pt>
                <c:pt idx="30">
                  <c:v>09-06</c:v>
                </c:pt>
                <c:pt idx="31">
                  <c:v>09-14</c:v>
                </c:pt>
                <c:pt idx="32">
                  <c:v>09-22</c:v>
                </c:pt>
                <c:pt idx="33">
                  <c:v>09-30</c:v>
                </c:pt>
                <c:pt idx="34">
                  <c:v>10-08</c:v>
                </c:pt>
                <c:pt idx="35">
                  <c:v>10-16</c:v>
                </c:pt>
                <c:pt idx="36">
                  <c:v>10-24</c:v>
                </c:pt>
                <c:pt idx="37">
                  <c:v>11-01</c:v>
                </c:pt>
                <c:pt idx="38">
                  <c:v>11-09</c:v>
                </c:pt>
                <c:pt idx="39">
                  <c:v>11-17</c:v>
                </c:pt>
                <c:pt idx="40">
                  <c:v>11-25</c:v>
                </c:pt>
                <c:pt idx="41">
                  <c:v>12-03</c:v>
                </c:pt>
                <c:pt idx="42">
                  <c:v>12-11</c:v>
                </c:pt>
                <c:pt idx="43">
                  <c:v>12-19</c:v>
                </c:pt>
                <c:pt idx="44">
                  <c:v>12-27</c:v>
                </c:pt>
                <c:pt idx="45">
                  <c:v>01-01</c:v>
                </c:pt>
                <c:pt idx="46">
                  <c:v>01-09</c:v>
                </c:pt>
                <c:pt idx="47">
                  <c:v>01-17</c:v>
                </c:pt>
                <c:pt idx="48">
                  <c:v>01-25</c:v>
                </c:pt>
                <c:pt idx="49">
                  <c:v>02-02</c:v>
                </c:pt>
                <c:pt idx="50">
                  <c:v>02-10</c:v>
                </c:pt>
                <c:pt idx="51">
                  <c:v>02-18</c:v>
                </c:pt>
                <c:pt idx="52">
                  <c:v>02-26</c:v>
                </c:pt>
                <c:pt idx="53">
                  <c:v>03-06</c:v>
                </c:pt>
              </c:strCache>
            </c:strRef>
          </c:cat>
          <c:val>
            <c:numRef>
              <c:f>USM_VIIRS_DAP_a193_c703_a8ae!$E$3:$E$56</c:f>
              <c:numCache>
                <c:formatCode>General</c:formatCode>
                <c:ptCount val="54"/>
                <c:pt idx="0">
                  <c:v>5.4951033592224103</c:v>
                </c:pt>
                <c:pt idx="1">
                  <c:v>6.8926200866699201</c:v>
                </c:pt>
                <c:pt idx="2">
                  <c:v>7.21752882003784</c:v>
                </c:pt>
                <c:pt idx="3">
                  <c:v>6.63108110427856</c:v>
                </c:pt>
                <c:pt idx="4">
                  <c:v>7.6866369247436497</c:v>
                </c:pt>
                <c:pt idx="5">
                  <c:v>6.8748798370361301</c:v>
                </c:pt>
                <c:pt idx="6">
                  <c:v>6.5034203529357901</c:v>
                </c:pt>
                <c:pt idx="7">
                  <c:v>0</c:v>
                </c:pt>
                <c:pt idx="8">
                  <c:v>7.6359686851501403</c:v>
                </c:pt>
                <c:pt idx="9">
                  <c:v>6.6641569137573198</c:v>
                </c:pt>
                <c:pt idx="10">
                  <c:v>8.8370037078857404</c:v>
                </c:pt>
                <c:pt idx="11">
                  <c:v>6.9270734786987296</c:v>
                </c:pt>
                <c:pt idx="12">
                  <c:v>8.6713962554931605</c:v>
                </c:pt>
                <c:pt idx="13">
                  <c:v>10.575854301452599</c:v>
                </c:pt>
                <c:pt idx="14">
                  <c:v>8.0292129516601491</c:v>
                </c:pt>
                <c:pt idx="15">
                  <c:v>8.2100667953491193</c:v>
                </c:pt>
                <c:pt idx="16">
                  <c:v>8.1779880523681605</c:v>
                </c:pt>
                <c:pt idx="17">
                  <c:v>6.2216558456420898</c:v>
                </c:pt>
                <c:pt idx="18">
                  <c:v>8.2554693222045898</c:v>
                </c:pt>
                <c:pt idx="19">
                  <c:v>7.0996160507202104</c:v>
                </c:pt>
                <c:pt idx="20">
                  <c:v>7.81357669830322</c:v>
                </c:pt>
                <c:pt idx="21">
                  <c:v>4.6655750274658203</c:v>
                </c:pt>
                <c:pt idx="22">
                  <c:v>8.5862169265746999</c:v>
                </c:pt>
                <c:pt idx="23">
                  <c:v>4.3994412422180096</c:v>
                </c:pt>
                <c:pt idx="24">
                  <c:v>5.6991062164306596</c:v>
                </c:pt>
                <c:pt idx="25">
                  <c:v>11.9005889892578</c:v>
                </c:pt>
                <c:pt idx="26">
                  <c:v>3.8323540687561</c:v>
                </c:pt>
                <c:pt idx="27">
                  <c:v>9.4387521743774396</c:v>
                </c:pt>
                <c:pt idx="28">
                  <c:v>7.3662366867065403</c:v>
                </c:pt>
                <c:pt idx="29">
                  <c:v>6.2141561508178702</c:v>
                </c:pt>
                <c:pt idx="30">
                  <c:v>8.7045984268188406</c:v>
                </c:pt>
                <c:pt idx="31">
                  <c:v>6.2870812416076598</c:v>
                </c:pt>
                <c:pt idx="32">
                  <c:v>11.7209730148315</c:v>
                </c:pt>
                <c:pt idx="33">
                  <c:v>7.9701938629150302</c:v>
                </c:pt>
                <c:pt idx="34">
                  <c:v>8.7223882675170898</c:v>
                </c:pt>
                <c:pt idx="35">
                  <c:v>9.5558319091796804</c:v>
                </c:pt>
                <c:pt idx="36">
                  <c:v>9.3629951477050692</c:v>
                </c:pt>
                <c:pt idx="37">
                  <c:v>8.7127437591552699</c:v>
                </c:pt>
                <c:pt idx="38">
                  <c:v>7.8512315750121999</c:v>
                </c:pt>
                <c:pt idx="39">
                  <c:v>6.9431061744689897</c:v>
                </c:pt>
                <c:pt idx="40">
                  <c:v>7.3122916221618599</c:v>
                </c:pt>
                <c:pt idx="41">
                  <c:v>7.40020656585693</c:v>
                </c:pt>
                <c:pt idx="42">
                  <c:v>15.9129981994628</c:v>
                </c:pt>
                <c:pt idx="43">
                  <c:v>8.0780467987060494</c:v>
                </c:pt>
                <c:pt idx="44">
                  <c:v>7.2592082023620597</c:v>
                </c:pt>
                <c:pt idx="45">
                  <c:v>7.1441450119018501</c:v>
                </c:pt>
                <c:pt idx="46">
                  <c:v>14.562792778015099</c:v>
                </c:pt>
                <c:pt idx="47">
                  <c:v>9.2151308059692294</c:v>
                </c:pt>
                <c:pt idx="48">
                  <c:v>7.0906491279601997</c:v>
                </c:pt>
                <c:pt idx="49">
                  <c:v>0</c:v>
                </c:pt>
                <c:pt idx="50">
                  <c:v>8.1807956695556605</c:v>
                </c:pt>
                <c:pt idx="51">
                  <c:v>5.4232254028320304</c:v>
                </c:pt>
                <c:pt idx="52">
                  <c:v>0</c:v>
                </c:pt>
                <c:pt idx="53">
                  <c:v>41.880508422851499</c:v>
                </c:pt>
              </c:numCache>
            </c:numRef>
          </c:val>
          <c:smooth val="0"/>
        </c:ser>
        <c:ser>
          <c:idx val="1"/>
          <c:order val="1"/>
          <c:tx>
            <c:v>CHl - Anomaly </c:v>
          </c:tx>
          <c:cat>
            <c:strRef>
              <c:f>USM_VIIRS_DAP_a193_c703_a8ae!$B$3:$B$56</c:f>
              <c:strCache>
                <c:ptCount val="54"/>
                <c:pt idx="0">
                  <c:v>01-09</c:v>
                </c:pt>
                <c:pt idx="1">
                  <c:v>01-17</c:v>
                </c:pt>
                <c:pt idx="2">
                  <c:v>01-25</c:v>
                </c:pt>
                <c:pt idx="3">
                  <c:v>02-02</c:v>
                </c:pt>
                <c:pt idx="4">
                  <c:v>02-10</c:v>
                </c:pt>
                <c:pt idx="5">
                  <c:v>02-18</c:v>
                </c:pt>
                <c:pt idx="6">
                  <c:v>02-26</c:v>
                </c:pt>
                <c:pt idx="7">
                  <c:v>03-06</c:v>
                </c:pt>
                <c:pt idx="8">
                  <c:v>03-14</c:v>
                </c:pt>
                <c:pt idx="9">
                  <c:v>03-22</c:v>
                </c:pt>
                <c:pt idx="10">
                  <c:v>03-30</c:v>
                </c:pt>
                <c:pt idx="11">
                  <c:v>04-07</c:v>
                </c:pt>
                <c:pt idx="12">
                  <c:v>04-15</c:v>
                </c:pt>
                <c:pt idx="13">
                  <c:v>04-23</c:v>
                </c:pt>
                <c:pt idx="14">
                  <c:v>05-01</c:v>
                </c:pt>
                <c:pt idx="15">
                  <c:v>05-09</c:v>
                </c:pt>
                <c:pt idx="16">
                  <c:v>05-17</c:v>
                </c:pt>
                <c:pt idx="17">
                  <c:v>05-25</c:v>
                </c:pt>
                <c:pt idx="18">
                  <c:v>06-02</c:v>
                </c:pt>
                <c:pt idx="19">
                  <c:v>06-10</c:v>
                </c:pt>
                <c:pt idx="20">
                  <c:v>06-18</c:v>
                </c:pt>
                <c:pt idx="21">
                  <c:v>06-26</c:v>
                </c:pt>
                <c:pt idx="22">
                  <c:v>07-04</c:v>
                </c:pt>
                <c:pt idx="23">
                  <c:v>07-12</c:v>
                </c:pt>
                <c:pt idx="24">
                  <c:v>07-20</c:v>
                </c:pt>
                <c:pt idx="25">
                  <c:v>07-28</c:v>
                </c:pt>
                <c:pt idx="26">
                  <c:v>08-05</c:v>
                </c:pt>
                <c:pt idx="27">
                  <c:v>08-13</c:v>
                </c:pt>
                <c:pt idx="28">
                  <c:v>08-21</c:v>
                </c:pt>
                <c:pt idx="29">
                  <c:v>08-29</c:v>
                </c:pt>
                <c:pt idx="30">
                  <c:v>09-06</c:v>
                </c:pt>
                <c:pt idx="31">
                  <c:v>09-14</c:v>
                </c:pt>
                <c:pt idx="32">
                  <c:v>09-22</c:v>
                </c:pt>
                <c:pt idx="33">
                  <c:v>09-30</c:v>
                </c:pt>
                <c:pt idx="34">
                  <c:v>10-08</c:v>
                </c:pt>
                <c:pt idx="35">
                  <c:v>10-16</c:v>
                </c:pt>
                <c:pt idx="36">
                  <c:v>10-24</c:v>
                </c:pt>
                <c:pt idx="37">
                  <c:v>11-01</c:v>
                </c:pt>
                <c:pt idx="38">
                  <c:v>11-09</c:v>
                </c:pt>
                <c:pt idx="39">
                  <c:v>11-17</c:v>
                </c:pt>
                <c:pt idx="40">
                  <c:v>11-25</c:v>
                </c:pt>
                <c:pt idx="41">
                  <c:v>12-03</c:v>
                </c:pt>
                <c:pt idx="42">
                  <c:v>12-11</c:v>
                </c:pt>
                <c:pt idx="43">
                  <c:v>12-19</c:v>
                </c:pt>
                <c:pt idx="44">
                  <c:v>12-27</c:v>
                </c:pt>
                <c:pt idx="45">
                  <c:v>01-01</c:v>
                </c:pt>
                <c:pt idx="46">
                  <c:v>01-09</c:v>
                </c:pt>
                <c:pt idx="47">
                  <c:v>01-17</c:v>
                </c:pt>
                <c:pt idx="48">
                  <c:v>01-25</c:v>
                </c:pt>
                <c:pt idx="49">
                  <c:v>02-02</c:v>
                </c:pt>
                <c:pt idx="50">
                  <c:v>02-10</c:v>
                </c:pt>
                <c:pt idx="51">
                  <c:v>02-18</c:v>
                </c:pt>
                <c:pt idx="52">
                  <c:v>02-26</c:v>
                </c:pt>
                <c:pt idx="53">
                  <c:v>03-06</c:v>
                </c:pt>
              </c:strCache>
            </c:strRef>
          </c:cat>
          <c:val>
            <c:numRef>
              <c:f>USM_VIIRS_DAP_a193_c703_a8ae!$F$3:$F$56</c:f>
              <c:numCache>
                <c:formatCode>General</c:formatCode>
                <c:ptCount val="54"/>
                <c:pt idx="0">
                  <c:v>-4.1658148765563903</c:v>
                </c:pt>
                <c:pt idx="1">
                  <c:v>-2.49450206756591</c:v>
                </c:pt>
                <c:pt idx="2">
                  <c:v>-2.2255043983459402</c:v>
                </c:pt>
                <c:pt idx="3">
                  <c:v>-2.6408810615539502</c:v>
                </c:pt>
                <c:pt idx="4">
                  <c:v>-1.3813238143920801</c:v>
                </c:pt>
                <c:pt idx="5">
                  <c:v>-2.22865486145019</c:v>
                </c:pt>
                <c:pt idx="6">
                  <c:v>-3.3518314361572203E-2</c:v>
                </c:pt>
                <c:pt idx="7">
                  <c:v>0</c:v>
                </c:pt>
                <c:pt idx="8">
                  <c:v>1.0171251296996999</c:v>
                </c:pt>
                <c:pt idx="9">
                  <c:v>-0.11951255798339799</c:v>
                </c:pt>
                <c:pt idx="10">
                  <c:v>2.07967948913574</c:v>
                </c:pt>
                <c:pt idx="11">
                  <c:v>-0.13608884811401301</c:v>
                </c:pt>
                <c:pt idx="12">
                  <c:v>1.6408715248107899</c:v>
                </c:pt>
                <c:pt idx="13">
                  <c:v>3.3139762878417902</c:v>
                </c:pt>
                <c:pt idx="14">
                  <c:v>0.72504949569702104</c:v>
                </c:pt>
                <c:pt idx="15">
                  <c:v>0.76522397994995095</c:v>
                </c:pt>
                <c:pt idx="16">
                  <c:v>0.204434394836425</c:v>
                </c:pt>
                <c:pt idx="17">
                  <c:v>-1.9698677062988199</c:v>
                </c:pt>
                <c:pt idx="18">
                  <c:v>6.1627388000488198E-2</c:v>
                </c:pt>
                <c:pt idx="19">
                  <c:v>-1.1619777679443299</c:v>
                </c:pt>
                <c:pt idx="20">
                  <c:v>-0.39270496368408198</c:v>
                </c:pt>
                <c:pt idx="21">
                  <c:v>-3.4680147171020499</c:v>
                </c:pt>
                <c:pt idx="22">
                  <c:v>0.43105983734130798</c:v>
                </c:pt>
                <c:pt idx="23">
                  <c:v>-3.6484885215759202</c:v>
                </c:pt>
                <c:pt idx="24">
                  <c:v>-1.6100387573242101</c:v>
                </c:pt>
                <c:pt idx="25">
                  <c:v>4.5218181610107404</c:v>
                </c:pt>
                <c:pt idx="26">
                  <c:v>-3.0700888633728001</c:v>
                </c:pt>
                <c:pt idx="27">
                  <c:v>2.84616947174072</c:v>
                </c:pt>
                <c:pt idx="28">
                  <c:v>6.3787460327148396E-2</c:v>
                </c:pt>
                <c:pt idx="29">
                  <c:v>-0.535403251647949</c:v>
                </c:pt>
                <c:pt idx="30">
                  <c:v>1.66264724731445</c:v>
                </c:pt>
                <c:pt idx="31">
                  <c:v>-0.69895219802856401</c:v>
                </c:pt>
                <c:pt idx="32">
                  <c:v>4.5413665771484304</c:v>
                </c:pt>
                <c:pt idx="33">
                  <c:v>0.77578973770141602</c:v>
                </c:pt>
                <c:pt idx="34">
                  <c:v>1.2920284271240201</c:v>
                </c:pt>
                <c:pt idx="35">
                  <c:v>1.3727388381957999</c:v>
                </c:pt>
                <c:pt idx="36">
                  <c:v>1.6712017059326101</c:v>
                </c:pt>
                <c:pt idx="37">
                  <c:v>0.409695625305175</c:v>
                </c:pt>
                <c:pt idx="38">
                  <c:v>-0.46645069122314398</c:v>
                </c:pt>
                <c:pt idx="39">
                  <c:v>-1.6241717338562001</c:v>
                </c:pt>
                <c:pt idx="40">
                  <c:v>-1.5673089027404701</c:v>
                </c:pt>
                <c:pt idx="41">
                  <c:v>-1.3727235794067301</c:v>
                </c:pt>
                <c:pt idx="42">
                  <c:v>7.05806541442871</c:v>
                </c:pt>
                <c:pt idx="43">
                  <c:v>-0.22580051422119099</c:v>
                </c:pt>
                <c:pt idx="44">
                  <c:v>-0.97339105606079102</c:v>
                </c:pt>
                <c:pt idx="45">
                  <c:v>-1.9872808456420801</c:v>
                </c:pt>
                <c:pt idx="46">
                  <c:v>5.6160898208618102</c:v>
                </c:pt>
                <c:pt idx="47">
                  <c:v>0.53140163421630804</c:v>
                </c:pt>
                <c:pt idx="48">
                  <c:v>-1.39700555801391</c:v>
                </c:pt>
                <c:pt idx="49">
                  <c:v>0</c:v>
                </c:pt>
                <c:pt idx="50">
                  <c:v>-1.4298067092895499</c:v>
                </c:pt>
                <c:pt idx="51">
                  <c:v>-4.1596717834472603</c:v>
                </c:pt>
                <c:pt idx="52">
                  <c:v>0</c:v>
                </c:pt>
                <c:pt idx="53">
                  <c:v>33.090400695800703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631616"/>
        <c:axId val="113633152"/>
      </c:lineChart>
      <c:catAx>
        <c:axId val="113631616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1060" b="1" baseline="0"/>
            </a:pPr>
            <a:endParaRPr lang="en-US"/>
          </a:p>
        </c:txPr>
        <c:crossAx val="113633152"/>
        <c:crosses val="autoZero"/>
        <c:auto val="1"/>
        <c:lblAlgn val="ctr"/>
        <c:lblOffset val="100"/>
        <c:noMultiLvlLbl val="0"/>
      </c:catAx>
      <c:valAx>
        <c:axId val="1136331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Chlorophyll mg/m3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3631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0720321266201533"/>
          <c:y val="0.19098492247844115"/>
          <c:w val="0.22807985298287659"/>
          <c:h val="0.23263490042891055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16D0E-4F4D-4AE6-85D6-C62F18AB819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62132-6BCA-427B-9F13-3400A0E29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5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425F2-C488-4E17-AE69-B1D6D46B56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3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84E76-C9F0-4E83-AC9D-9F79CE010C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7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3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4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7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7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3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3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7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4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DCE58-5586-401D-A8B4-B891EAA82E53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45D66-6D4B-41D8-B111-66FD81F07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3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m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hyperlink" Target="http://dx.doi.org/10.1117/12.2266789" TargetMode="Externa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microsoft.com/office/2007/relationships/hdphoto" Target="../media/hdphoto4.wdp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sm.edu/marine/research-owx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hyperlink" Target="https://ecowatch.ncddc.noaa.gov/erddap/griddap/USM_VIIRS_DAP.graph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mp"/><Relationship Id="rId2" Type="http://schemas.openxmlformats.org/officeDocument/2006/relationships/image" Target="../media/image103.tmp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sm.edu/marine/dap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6.tmp"/><Relationship Id="rId7" Type="http://schemas.openxmlformats.org/officeDocument/2006/relationships/image" Target="../media/image108.png"/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tmp"/><Relationship Id="rId5" Type="http://schemas.openxmlformats.org/officeDocument/2006/relationships/hyperlink" Target="https://ecowatch.ncddc.noaa.gov/erddap/griddap/USM_VIIRS_DAP.graph" TargetMode="External"/><Relationship Id="rId4" Type="http://schemas.openxmlformats.org/officeDocument/2006/relationships/hyperlink" Target="https://ecowatch.ncddc.noaa.gov/erddap/griddap/USM_AMSEAS_DAP.graph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E.Brooke.Jones@usm.edu" TargetMode="External"/><Relationship Id="rId2" Type="http://schemas.openxmlformats.org/officeDocument/2006/relationships/hyperlink" Target="mailto:Robert.Arnone@usm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0"/>
            <a:ext cx="8915400" cy="326554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ea typeface="Calibri"/>
                <a:cs typeface="Times New Roman"/>
              </a:rPr>
              <a:t/>
            </a:r>
            <a:br>
              <a:rPr lang="en-US" b="1" dirty="0" smtClean="0">
                <a:ea typeface="Calibri"/>
                <a:cs typeface="Times New Roman"/>
              </a:rPr>
            </a:br>
            <a:r>
              <a:rPr lang="en-US" b="1" dirty="0"/>
              <a:t>Ocean Weather Laboratory </a:t>
            </a:r>
            <a:r>
              <a:rPr lang="en-US" b="1" dirty="0" smtClean="0"/>
              <a:t>– </a:t>
            </a:r>
            <a:br>
              <a:rPr lang="en-US" b="1" dirty="0" smtClean="0"/>
            </a:br>
            <a:r>
              <a:rPr lang="en-US" sz="3600" b="1" dirty="0" smtClean="0"/>
              <a:t>Monitoring   - Real time  </a:t>
            </a:r>
            <a:br>
              <a:rPr lang="en-US" sz="3600" b="1" dirty="0" smtClean="0"/>
            </a:br>
            <a:r>
              <a:rPr lang="en-US" sz="3600" b="1" dirty="0" smtClean="0"/>
              <a:t>  Biological - optical </a:t>
            </a:r>
            <a:r>
              <a:rPr lang="en-US" sz="3600" b="1" dirty="0"/>
              <a:t>and Physical Properties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in </a:t>
            </a:r>
            <a:r>
              <a:rPr lang="en-US" sz="3600" b="1" dirty="0"/>
              <a:t>the Gulf of Mexico </a:t>
            </a:r>
            <a:r>
              <a:rPr lang="en-US" sz="3600" b="1" dirty="0" smtClean="0"/>
              <a:t> </a:t>
            </a:r>
            <a:br>
              <a:rPr lang="en-US" sz="3600" b="1" dirty="0" smtClean="0"/>
            </a:br>
            <a:r>
              <a:rPr lang="en-US" sz="3600" b="1" dirty="0" smtClean="0"/>
              <a:t>Ocean </a:t>
            </a:r>
            <a:r>
              <a:rPr lang="en-US" sz="3600" b="1" dirty="0" smtClean="0"/>
              <a:t>models </a:t>
            </a:r>
            <a:r>
              <a:rPr lang="en-US" sz="2000" b="1" dirty="0" smtClean="0"/>
              <a:t>(HYCOM-NCOM)  </a:t>
            </a:r>
            <a:r>
              <a:rPr lang="en-US" sz="3600" b="1" dirty="0" smtClean="0"/>
              <a:t>and </a:t>
            </a:r>
            <a:r>
              <a:rPr lang="en-US" sz="3600" b="1" dirty="0" smtClean="0"/>
              <a:t>Satellite </a:t>
            </a:r>
            <a:r>
              <a:rPr lang="en-US" sz="2200" b="1" dirty="0" smtClean="0"/>
              <a:t>(VIIRS)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4000" b="1" dirty="0" smtClean="0"/>
              <a:t>Events and Anomalies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ea typeface="Calibri"/>
                <a:cs typeface="Times New Roman"/>
              </a:rPr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4249" y="3573391"/>
            <a:ext cx="6858000" cy="1066800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chemeClr val="tx1"/>
                </a:solidFill>
                <a:ea typeface="Calibri"/>
                <a:cs typeface="Times New Roman"/>
              </a:rPr>
              <a:t>Robert </a:t>
            </a:r>
            <a:r>
              <a:rPr lang="en-US" sz="1600" b="1" dirty="0" smtClean="0">
                <a:solidFill>
                  <a:schemeClr val="tx1"/>
                </a:solidFill>
                <a:ea typeface="Calibri"/>
                <a:cs typeface="Times New Roman"/>
              </a:rPr>
              <a:t>Arnone</a:t>
            </a:r>
            <a:r>
              <a:rPr lang="en-US" sz="1600" b="1" baseline="30000" dirty="0" smtClean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ea typeface="Calibri"/>
                <a:cs typeface="Times New Roman"/>
              </a:rPr>
              <a:t>, Brooke Jones </a:t>
            </a:r>
            <a:r>
              <a:rPr lang="en-US" sz="1600" b="1" baseline="30000" dirty="0" smtClean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ea typeface="Calibri"/>
                <a:cs typeface="Times New Roman"/>
              </a:rPr>
              <a:t>,   </a:t>
            </a:r>
            <a:endParaRPr lang="en-US" sz="1600" b="1" baseline="30000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r>
              <a:rPr lang="en-US" sz="1400" b="1" dirty="0" smtClean="0">
                <a:solidFill>
                  <a:schemeClr val="tx1"/>
                </a:solidFill>
              </a:rPr>
              <a:t> University of Southern Miss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3600" y="6458239"/>
            <a:ext cx="2133600" cy="365125"/>
          </a:xfrm>
        </p:spPr>
        <p:txBody>
          <a:bodyPr/>
          <a:lstStyle/>
          <a:p>
            <a:fld id="{6B262988-CCDE-492F-9729-4259413001D9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2" descr="F:\Remote Sensing\logos\Picture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922" y="397565"/>
            <a:ext cx="1295399" cy="64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https://outlook.office.com/owa/service.svc/s/GetFileAttachment?id=AAMkADgxYWQwOGJjLTMyYmUtNDA5Ni05MWJiLTQzN2UwY2Y4Mzc3NABGAAAAAABp6bYbrG%2FZTb%2BgEuA56hNgBwDE59XCdcifRpCtiyZjPpt9AA39f2EfAAA9ZB28ncQoTKFB0A3LVKFJAAEHOHocAAABEgAQAKt3p8g44FxNi89VFS8BEBw%3D&amp;isImagePreview=True&amp;X-OWA-CANARY=AMBIUyw2HUyTEeucyxaIf2DVjq5uJ9MYVig6-sOp4DG9AZGmkwRANsYw-fXleEc2MafLZH8d55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Vertical logo for The University of Southern Mississipp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221" y="5415547"/>
            <a:ext cx="838200" cy="81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227136" y="3867699"/>
            <a:ext cx="932743" cy="759792"/>
            <a:chOff x="7924800" y="336548"/>
            <a:chExt cx="834138" cy="825848"/>
          </a:xfrm>
        </p:grpSpPr>
        <p:sp>
          <p:nvSpPr>
            <p:cNvPr id="15" name="Oval 14"/>
            <p:cNvSpPr/>
            <p:nvPr/>
          </p:nvSpPr>
          <p:spPr>
            <a:xfrm>
              <a:off x="7924800" y="336548"/>
              <a:ext cx="834138" cy="82584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57894" y="404339"/>
              <a:ext cx="611909" cy="690265"/>
            </a:xfrm>
            <a:prstGeom prst="rect">
              <a:avLst/>
            </a:prstGeom>
            <a:noFill/>
          </p:spPr>
          <p:txBody>
            <a:bodyPr wrap="none" rtlCol="0">
              <a:prstTxWarp prst="textInflate">
                <a:avLst/>
              </a:prstTxWarp>
              <a:spAutoFit/>
            </a:bodyPr>
            <a:lstStyle/>
            <a:p>
              <a:r>
                <a:rPr lang="en-US" sz="3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Dynamic </a:t>
              </a:r>
            </a:p>
            <a:p>
              <a:r>
                <a:rPr lang="en-US" sz="3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Anomaly </a:t>
              </a:r>
            </a:p>
            <a:p>
              <a:endParaRPr lang="en-US" sz="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endParaRPr lang="en-US" sz="3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endParaRPr lang="en-US" sz="3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r>
                <a:rPr lang="en-US" sz="3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Properties</a:t>
              </a:r>
              <a:r>
                <a:rPr lang="en-US" sz="3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endParaRPr lang="en-US" sz="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91435" y="564805"/>
              <a:ext cx="588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DAP</a:t>
              </a:r>
              <a:endPara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8" name="Picture 17" descr="NOAA.RestoreActScienceProgra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337" y="6363629"/>
            <a:ext cx="2681084" cy="4116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655" y="8763000"/>
            <a:ext cx="239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Access and online </a:t>
            </a:r>
            <a:endParaRPr lang="en-US" dirty="0"/>
          </a:p>
        </p:txBody>
      </p:sp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06" y="4547673"/>
            <a:ext cx="8077200" cy="233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2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71" y="6164280"/>
            <a:ext cx="74288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Arnone, R.,  Jones, B.   " Monitoring abnormal bio-optical and physical properties in the Gulf of Mexico ", </a:t>
            </a:r>
            <a:r>
              <a:rPr lang="en-US" sz="1400" i="1" dirty="0"/>
              <a:t>Proc. SPIE</a:t>
            </a:r>
            <a:r>
              <a:rPr lang="en-US" sz="1400" dirty="0"/>
              <a:t> 10186, Ocean Sensing and Monitoring IX, 101860O (May 22, 2017); doi:10.1117/12.2266789  </a:t>
            </a:r>
            <a:r>
              <a:rPr lang="en-US" sz="1400" u="sng" dirty="0">
                <a:hlinkClick r:id="rId2"/>
              </a:rPr>
              <a:t>http://dx.doi.org/10.1117/12.2266789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3930" y="5317218"/>
            <a:ext cx="91161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</a:t>
            </a:r>
            <a:r>
              <a:rPr lang="en-US" sz="2800" b="1" dirty="0"/>
              <a:t>Changing  particle concentration </a:t>
            </a:r>
            <a:endParaRPr lang="en-US" b="1" dirty="0"/>
          </a:p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Seasonal  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Nowcast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 Dynamic Anomaly </a:t>
            </a:r>
          </a:p>
          <a:p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3913561" y="3201886"/>
            <a:ext cx="4540345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 Difference with Weekly and  MEAN  </a:t>
            </a:r>
            <a:r>
              <a:rPr lang="en-US" sz="1600" b="1" dirty="0">
                <a:sym typeface="Wingdings" panose="05000000000000000000" pitchFamily="2" charset="2"/>
              </a:rPr>
              <a:t> Anomaly  </a:t>
            </a:r>
            <a:r>
              <a:rPr lang="en-US" sz="1600" b="1" dirty="0"/>
              <a:t>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D77651C-FFB5-494D-9F25-659F419A3096}"/>
              </a:ext>
            </a:extLst>
          </p:cNvPr>
          <p:cNvGrpSpPr/>
          <p:nvPr/>
        </p:nvGrpSpPr>
        <p:grpSpPr>
          <a:xfrm>
            <a:off x="4137768" y="2465550"/>
            <a:ext cx="3609835" cy="690422"/>
            <a:chOff x="326430" y="7148445"/>
            <a:chExt cx="3609835" cy="690422"/>
          </a:xfrm>
        </p:grpSpPr>
        <p:sp>
          <p:nvSpPr>
            <p:cNvPr id="57" name="Arrow: Right 32">
              <a:extLst>
                <a:ext uri="{FF2B5EF4-FFF2-40B4-BE49-F238E27FC236}">
                  <a16:creationId xmlns="" xmlns:a16="http://schemas.microsoft.com/office/drawing/2014/main" id="{67003A52-45FB-423A-B018-23B9C63465A1}"/>
                </a:ext>
              </a:extLst>
            </p:cNvPr>
            <p:cNvSpPr/>
            <p:nvPr/>
          </p:nvSpPr>
          <p:spPr>
            <a:xfrm rot="10800000">
              <a:off x="326430" y="7463556"/>
              <a:ext cx="3609835" cy="3753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="" xmlns:a16="http://schemas.microsoft.com/office/drawing/2014/main" id="{1A3712B3-FC22-4538-A923-5C5B68720035}"/>
                </a:ext>
              </a:extLst>
            </p:cNvPr>
            <p:cNvSpPr/>
            <p:nvPr/>
          </p:nvSpPr>
          <p:spPr>
            <a:xfrm>
              <a:off x="3352800" y="7463556"/>
              <a:ext cx="381001" cy="291364"/>
            </a:xfrm>
            <a:prstGeom prst="triangle">
              <a:avLst>
                <a:gd name="adj" fmla="val 5116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="" xmlns:a16="http://schemas.microsoft.com/office/drawing/2014/main" id="{D525CAEA-1E3D-45AD-B2B1-A1F5F73ACFA0}"/>
                </a:ext>
              </a:extLst>
            </p:cNvPr>
            <p:cNvSpPr/>
            <p:nvPr/>
          </p:nvSpPr>
          <p:spPr>
            <a:xfrm>
              <a:off x="762000" y="7476574"/>
              <a:ext cx="381001" cy="291364"/>
            </a:xfrm>
            <a:prstGeom prst="triangle">
              <a:avLst>
                <a:gd name="adj" fmla="val 51166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="" xmlns:a16="http://schemas.microsoft.com/office/drawing/2014/main" id="{82B31802-5CC2-4849-96DF-29C73B17FD6C}"/>
                </a:ext>
              </a:extLst>
            </p:cNvPr>
            <p:cNvSpPr/>
            <p:nvPr/>
          </p:nvSpPr>
          <p:spPr>
            <a:xfrm>
              <a:off x="2476499" y="7463556"/>
              <a:ext cx="381001" cy="291364"/>
            </a:xfrm>
            <a:prstGeom prst="triangle">
              <a:avLst>
                <a:gd name="adj" fmla="val 51166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AF4CE7E-212B-4FA0-B2F0-2ABC201C649E}"/>
                </a:ext>
              </a:extLst>
            </p:cNvPr>
            <p:cNvSpPr txBox="1"/>
            <p:nvPr/>
          </p:nvSpPr>
          <p:spPr>
            <a:xfrm>
              <a:off x="1246723" y="7507912"/>
              <a:ext cx="10054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8 week Mean </a:t>
              </a:r>
            </a:p>
          </p:txBody>
        </p:sp>
        <p:sp>
          <p:nvSpPr>
            <p:cNvPr id="62" name="Freeform: Shape 37">
              <a:extLst>
                <a:ext uri="{FF2B5EF4-FFF2-40B4-BE49-F238E27FC236}">
                  <a16:creationId xmlns="" xmlns:a16="http://schemas.microsoft.com/office/drawing/2014/main" id="{F29FCB61-889B-4A84-9AE4-A30AD2D25367}"/>
                </a:ext>
              </a:extLst>
            </p:cNvPr>
            <p:cNvSpPr/>
            <p:nvPr/>
          </p:nvSpPr>
          <p:spPr>
            <a:xfrm>
              <a:off x="945502" y="7458269"/>
              <a:ext cx="1754155" cy="304800"/>
            </a:xfrm>
            <a:custGeom>
              <a:avLst/>
              <a:gdLst>
                <a:gd name="connsiteX0" fmla="*/ 0 w 1754155"/>
                <a:gd name="connsiteY0" fmla="*/ 6221 h 304800"/>
                <a:gd name="connsiteX1" fmla="*/ 1754155 w 1754155"/>
                <a:gd name="connsiteY1" fmla="*/ 0 h 304800"/>
                <a:gd name="connsiteX2" fmla="*/ 1741714 w 1754155"/>
                <a:gd name="connsiteY2" fmla="*/ 304800 h 304800"/>
                <a:gd name="connsiteX3" fmla="*/ 0 w 1754155"/>
                <a:gd name="connsiteY3" fmla="*/ 298580 h 304800"/>
                <a:gd name="connsiteX4" fmla="*/ 0 w 1754155"/>
                <a:gd name="connsiteY4" fmla="*/ 6221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155" h="304800">
                  <a:moveTo>
                    <a:pt x="0" y="6221"/>
                  </a:moveTo>
                  <a:lnTo>
                    <a:pt x="1754155" y="0"/>
                  </a:lnTo>
                  <a:lnTo>
                    <a:pt x="1741714" y="304800"/>
                  </a:lnTo>
                  <a:lnTo>
                    <a:pt x="0" y="298580"/>
                  </a:lnTo>
                  <a:lnTo>
                    <a:pt x="0" y="6221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86AE63D1-4573-4F26-85F1-4E387B28A65E}"/>
                </a:ext>
              </a:extLst>
            </p:cNvPr>
            <p:cNvSpPr txBox="1"/>
            <p:nvPr/>
          </p:nvSpPr>
          <p:spPr>
            <a:xfrm>
              <a:off x="2809537" y="7506328"/>
              <a:ext cx="6815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2 weeks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C198DAFF-B79D-41B3-A358-AAC227D9589D}"/>
                </a:ext>
              </a:extLst>
            </p:cNvPr>
            <p:cNvSpPr txBox="1"/>
            <p:nvPr/>
          </p:nvSpPr>
          <p:spPr>
            <a:xfrm>
              <a:off x="2194950" y="7148445"/>
              <a:ext cx="9954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Difference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935276F5-05DE-4A98-9CFA-C4AEBACCFF96}"/>
                </a:ext>
              </a:extLst>
            </p:cNvPr>
            <p:cNvSpPr txBox="1"/>
            <p:nvPr/>
          </p:nvSpPr>
          <p:spPr>
            <a:xfrm>
              <a:off x="3318729" y="7260107"/>
              <a:ext cx="4892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Week  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30943" y="6574659"/>
            <a:ext cx="2133600" cy="365125"/>
          </a:xfrm>
        </p:spPr>
        <p:txBody>
          <a:bodyPr/>
          <a:lstStyle/>
          <a:p>
            <a:fld id="{D1180A6C-A5DE-450B-B872-1368AE7643DD}" type="slidenum">
              <a:rPr lang="en-US" smtClean="0"/>
              <a:t>10</a:t>
            </a:fld>
            <a:endParaRPr lang="en-US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4539" y="890898"/>
            <a:ext cx="2978326" cy="141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1531" y="869550"/>
            <a:ext cx="2981759" cy="141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30" y="3929089"/>
            <a:ext cx="2991132" cy="141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2639" y="3929089"/>
            <a:ext cx="2930282" cy="141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1531" y="3929089"/>
            <a:ext cx="2907418" cy="141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52797"/>
            <a:ext cx="3044864" cy="141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-117339" y="17005"/>
            <a:ext cx="9280629" cy="4940594"/>
            <a:chOff x="1687488" y="168231"/>
            <a:chExt cx="9280629" cy="4940594"/>
          </a:xfrm>
        </p:grpSpPr>
        <p:sp>
          <p:nvSpPr>
            <p:cNvPr id="30" name="TextBox 29"/>
            <p:cNvSpPr txBox="1"/>
            <p:nvPr/>
          </p:nvSpPr>
          <p:spPr>
            <a:xfrm>
              <a:off x="1687488" y="168231"/>
              <a:ext cx="9280629" cy="83099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tabLst>
                  <a:tab pos="6005513" algn="l"/>
                </a:tabLst>
              </a:pPr>
              <a:r>
                <a:rPr lang="en-US" sz="2400" b="1" dirty="0">
                  <a:solidFill>
                    <a:schemeClr val="bg1"/>
                  </a:solidFill>
                </a:rPr>
                <a:t>Seasonal   2 month   Cycles on  MS Shelf    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>
                  <a:ln w="1905">
                    <a:solidFill>
                      <a:srgbClr val="FFFF00"/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Particles   Backscattering </a:t>
              </a:r>
              <a:r>
                <a:rPr lang="en-US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   </a:t>
              </a:r>
              <a:r>
                <a:rPr lang="en-US" sz="2400" b="1" dirty="0">
                  <a:ln w="190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sym typeface="Wingdings" panose="05000000000000000000" pitchFamily="2" charset="2"/>
                </a:rPr>
                <a:t>Nowcast and </a:t>
              </a:r>
              <a:r>
                <a:rPr lang="en-US" sz="2400" b="1" u="sng" dirty="0">
                  <a:ln w="190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Seasonal  Anomaly Cycle  </a:t>
              </a:r>
              <a:r>
                <a:rPr lang="en-US" sz="2400" b="1" dirty="0">
                  <a:ln w="190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sym typeface="Wingdings" panose="05000000000000000000" pitchFamily="2" charset="2"/>
                </a:rPr>
                <a:t> </a:t>
              </a:r>
              <a:r>
                <a:rPr lang="en-US" sz="2400" b="1" dirty="0">
                  <a:ln w="190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</a:t>
              </a:r>
              <a:endParaRPr lang="en-US" sz="2400" b="1" dirty="0">
                <a:ln w="1905"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57715" y="917672"/>
              <a:ext cx="6479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2016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08395" y="1452088"/>
              <a:ext cx="53591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Jan</a:t>
              </a:r>
            </a:p>
            <a:p>
              <a:r>
                <a:rPr lang="en-US" sz="1600" b="1" dirty="0"/>
                <a:t>Feb 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17104" y="1413987"/>
              <a:ext cx="53893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Mar</a:t>
              </a:r>
            </a:p>
            <a:p>
              <a:r>
                <a:rPr lang="en-US" sz="1600" b="1" dirty="0"/>
                <a:t>Apr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076" y="1430740"/>
              <a:ext cx="60574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May </a:t>
              </a:r>
            </a:p>
            <a:p>
              <a:r>
                <a:rPr lang="en-US" sz="1600" b="1" dirty="0"/>
                <a:t> Jun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839117" y="4520092"/>
              <a:ext cx="56457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Jul</a:t>
              </a:r>
            </a:p>
            <a:p>
              <a:r>
                <a:rPr lang="en-US" sz="1600" b="1" dirty="0"/>
                <a:t>Aug 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66722" y="4524050"/>
              <a:ext cx="52770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Sep</a:t>
              </a:r>
            </a:p>
            <a:p>
              <a:r>
                <a:rPr lang="en-US" sz="1600" b="1" dirty="0"/>
                <a:t>Oct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23038" y="4524050"/>
              <a:ext cx="57361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Nov </a:t>
              </a:r>
            </a:p>
            <a:p>
              <a:r>
                <a:rPr lang="en-US" sz="1600" b="1" dirty="0"/>
                <a:t>Dec 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3907" y="2236759"/>
            <a:ext cx="3039523" cy="15076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1" y="2267091"/>
            <a:ext cx="2999058" cy="1477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733" y="2283844"/>
            <a:ext cx="2947539" cy="15076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0" y="5317218"/>
            <a:ext cx="2966899" cy="15085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374" y="5336268"/>
            <a:ext cx="2944864" cy="15167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633" y="5367762"/>
            <a:ext cx="2907418" cy="155230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795790" y="3583828"/>
            <a:ext cx="114326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Anomaly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72903" y="2117917"/>
            <a:ext cx="930498" cy="1908215"/>
            <a:chOff x="2772903" y="2117917"/>
            <a:chExt cx="930498" cy="19082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9267" y="2236759"/>
              <a:ext cx="894134" cy="169233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772903" y="2117917"/>
              <a:ext cx="708464" cy="190821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14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Highe</a:t>
              </a:r>
              <a:r>
                <a:rPr lang="en-US" sz="12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r</a:t>
              </a:r>
            </a:p>
            <a:p>
              <a:endPara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  <a:p>
              <a:endPara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  <a:p>
              <a:endPara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  <a:p>
              <a:endPara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  <a:p>
              <a:endParaRPr lang="en-US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  <a:p>
              <a:r>
                <a:rPr lang="en-US" sz="1600" b="1" dirty="0">
                  <a:ln w="11430"/>
                  <a:solidFill>
                    <a:srgbClr val="00B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Lower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944260" y="2400111"/>
            <a:ext cx="846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Increase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844484" y="3105877"/>
            <a:ext cx="846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Increase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08912" y="6088229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Decrease </a:t>
            </a:r>
          </a:p>
        </p:txBody>
      </p:sp>
      <p:sp>
        <p:nvSpPr>
          <p:cNvPr id="50" name="TextBox 49"/>
          <p:cNvSpPr txBox="1"/>
          <p:nvPr/>
        </p:nvSpPr>
        <p:spPr>
          <a:xfrm rot="16200000">
            <a:off x="2464474" y="2835796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Anomaly 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342" y="-90320"/>
            <a:ext cx="1353948" cy="53375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905000" y="2465550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Decrease 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1322304"/>
            <a:ext cx="193402" cy="9447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61478" y="-1045724"/>
            <a:ext cx="228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78803" y="1322303"/>
            <a:ext cx="211596" cy="95410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700" dirty="0"/>
              <a:t>0.5</a:t>
            </a:r>
          </a:p>
          <a:p>
            <a:endParaRPr lang="en-US" sz="700" dirty="0"/>
          </a:p>
          <a:p>
            <a:r>
              <a:rPr lang="en-US" sz="700" dirty="0"/>
              <a:t>0.1</a:t>
            </a:r>
          </a:p>
          <a:p>
            <a:endParaRPr lang="en-US" sz="700" dirty="0"/>
          </a:p>
          <a:p>
            <a:r>
              <a:rPr lang="en-US" sz="700" dirty="0"/>
              <a:t>0.022</a:t>
            </a:r>
          </a:p>
          <a:p>
            <a:endParaRPr lang="en-US" sz="700" dirty="0"/>
          </a:p>
          <a:p>
            <a:r>
              <a:rPr lang="en-US" sz="700" dirty="0"/>
              <a:t>0.005</a:t>
            </a:r>
          </a:p>
          <a:p>
            <a:endParaRPr lang="en-US" sz="700" dirty="0"/>
          </a:p>
          <a:p>
            <a:r>
              <a:rPr lang="en-US" sz="600" dirty="0"/>
              <a:t>0.0005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829800" y="3416082"/>
            <a:ext cx="922592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 Monitored   2017 Hurricanes Ocean events   with  Abnormal Bio-physical properties.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SPIE-2018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0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18" y="990600"/>
            <a:ext cx="89154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67548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VIIRS Absorption Dynamic Anomaly </a:t>
            </a:r>
            <a:r>
              <a:rPr lang="en-US" dirty="0"/>
              <a:t>for the weeks of the spillway opening show the increased absorption values in </a:t>
            </a:r>
            <a:r>
              <a:rPr lang="en-US" b="1" dirty="0"/>
              <a:t>nearby ecologically important waters. </a:t>
            </a:r>
            <a:r>
              <a:rPr lang="en-US" b="1" dirty="0" smtClean="0"/>
              <a:t> </a:t>
            </a:r>
            <a:r>
              <a:rPr lang="en-US" dirty="0" smtClean="0"/>
              <a:t>As </a:t>
            </a:r>
            <a:r>
              <a:rPr lang="en-US" dirty="0"/>
              <a:t>a proxy for the released water mass, the absorption indicates that the river water moved away from the Mississippi Bight (Feb 26, 2016) approximately 4 weeks following the closing of the spillway (Feb 2, 2016).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0"/>
            <a:ext cx="906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         </a:t>
            </a:r>
            <a:r>
              <a:rPr lang="en-US" sz="2400" b="1" dirty="0"/>
              <a:t>Bonnet </a:t>
            </a:r>
            <a:r>
              <a:rPr lang="en-US" sz="2400" b="1" dirty="0" err="1" smtClean="0"/>
              <a:t>Carrié</a:t>
            </a:r>
            <a:r>
              <a:rPr lang="en-US" sz="2400" b="1" dirty="0" smtClean="0"/>
              <a:t>  </a:t>
            </a:r>
            <a:r>
              <a:rPr lang="en-US" sz="2400" b="1" dirty="0"/>
              <a:t>Spillway opening led to elevated absorption. </a:t>
            </a:r>
          </a:p>
          <a:p>
            <a:pPr algn="ctr"/>
            <a:r>
              <a:rPr lang="en-US" sz="2000" u="sng" dirty="0" smtClean="0"/>
              <a:t>FEB 2, 2016 </a:t>
            </a:r>
            <a:endParaRPr lang="en-US" sz="2000" u="sng" dirty="0"/>
          </a:p>
        </p:txBody>
      </p:sp>
      <p:sp>
        <p:nvSpPr>
          <p:cNvPr id="7" name="Rectangle 6"/>
          <p:cNvSpPr/>
          <p:nvPr/>
        </p:nvSpPr>
        <p:spPr>
          <a:xfrm>
            <a:off x="1056242" y="702425"/>
            <a:ext cx="714849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/>
              <a:t>Weekly  DYNAMIC Anomaly  of Water Absorption 443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995551" y="1371600"/>
            <a:ext cx="98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Increase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3799" y="2590800"/>
            <a:ext cx="98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Increase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177714"/>
            <a:ext cx="80823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288080"/>
            <a:ext cx="62138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="" xmlns:a16="http://schemas.microsoft.com/office/drawing/2014/main" id="{723F3F91-A6D9-48E6-AE8A-A0CE0B476AC6}"/>
              </a:ext>
            </a:extLst>
          </p:cNvPr>
          <p:cNvSpPr/>
          <p:nvPr/>
        </p:nvSpPr>
        <p:spPr>
          <a:xfrm rot="10800000">
            <a:off x="808235" y="1740932"/>
            <a:ext cx="410962" cy="69746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="" xmlns:a16="http://schemas.microsoft.com/office/drawing/2014/main" id="{FA35CB10-003E-406C-9418-5273D1196BAC}"/>
              </a:ext>
            </a:extLst>
          </p:cNvPr>
          <p:cNvSpPr/>
          <p:nvPr/>
        </p:nvSpPr>
        <p:spPr>
          <a:xfrm rot="10800000">
            <a:off x="5334000" y="1893332"/>
            <a:ext cx="410962" cy="69746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="" xmlns:a16="http://schemas.microsoft.com/office/drawing/2014/main" id="{8A4415B8-E6FA-4710-9B79-5DED0EDE68E2}"/>
              </a:ext>
            </a:extLst>
          </p:cNvPr>
          <p:cNvSpPr/>
          <p:nvPr/>
        </p:nvSpPr>
        <p:spPr>
          <a:xfrm rot="10800000">
            <a:off x="808235" y="4143022"/>
            <a:ext cx="410962" cy="69746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n 2">
            <a:extLst>
              <a:ext uri="{FF2B5EF4-FFF2-40B4-BE49-F238E27FC236}">
                <a16:creationId xmlns="" xmlns:a16="http://schemas.microsoft.com/office/drawing/2014/main" id="{44DBE643-9C24-4AC4-B6C0-081BE0EE4FA0}"/>
              </a:ext>
            </a:extLst>
          </p:cNvPr>
          <p:cNvSpPr/>
          <p:nvPr/>
        </p:nvSpPr>
        <p:spPr>
          <a:xfrm rot="10577764">
            <a:off x="8486774" y="5131632"/>
            <a:ext cx="434825" cy="402342"/>
          </a:xfrm>
          <a:prstGeom prst="sun">
            <a:avLst/>
          </a:prstGeom>
          <a:gradFill>
            <a:gsLst>
              <a:gs pos="0">
                <a:srgbClr val="FF0000"/>
              </a:gs>
              <a:gs pos="41000">
                <a:srgbClr val="FFFF00"/>
              </a:gs>
              <a:gs pos="100000">
                <a:schemeClr val="tx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n 14">
            <a:extLst>
              <a:ext uri="{FF2B5EF4-FFF2-40B4-BE49-F238E27FC236}">
                <a16:creationId xmlns="" xmlns:a16="http://schemas.microsoft.com/office/drawing/2014/main" id="{F5E08DF7-02C8-452B-B7BE-1D32CD38B897}"/>
              </a:ext>
            </a:extLst>
          </p:cNvPr>
          <p:cNvSpPr/>
          <p:nvPr/>
        </p:nvSpPr>
        <p:spPr>
          <a:xfrm rot="10577764">
            <a:off x="3189100" y="1592705"/>
            <a:ext cx="434825" cy="402342"/>
          </a:xfrm>
          <a:prstGeom prst="sun">
            <a:avLst/>
          </a:prstGeom>
          <a:gradFill>
            <a:gsLst>
              <a:gs pos="0">
                <a:srgbClr val="FF0000"/>
              </a:gs>
              <a:gs pos="41000">
                <a:srgbClr val="FFFF00"/>
              </a:gs>
              <a:gs pos="100000">
                <a:schemeClr val="tx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n 15">
            <a:extLst>
              <a:ext uri="{FF2B5EF4-FFF2-40B4-BE49-F238E27FC236}">
                <a16:creationId xmlns="" xmlns:a16="http://schemas.microsoft.com/office/drawing/2014/main" id="{D0E48704-50CC-4645-AAA1-F1E7B8C4D110}"/>
              </a:ext>
            </a:extLst>
          </p:cNvPr>
          <p:cNvSpPr/>
          <p:nvPr/>
        </p:nvSpPr>
        <p:spPr>
          <a:xfrm rot="10577764">
            <a:off x="3941556" y="4604495"/>
            <a:ext cx="434825" cy="402342"/>
          </a:xfrm>
          <a:prstGeom prst="sun">
            <a:avLst/>
          </a:prstGeom>
          <a:gradFill>
            <a:gsLst>
              <a:gs pos="0">
                <a:srgbClr val="FF0000"/>
              </a:gs>
              <a:gs pos="41000">
                <a:srgbClr val="FFFF00"/>
              </a:gs>
              <a:gs pos="100000">
                <a:schemeClr val="tx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n 16">
            <a:extLst>
              <a:ext uri="{FF2B5EF4-FFF2-40B4-BE49-F238E27FC236}">
                <a16:creationId xmlns="" xmlns:a16="http://schemas.microsoft.com/office/drawing/2014/main" id="{0C714C01-1EC9-4B6C-B432-42D64A044242}"/>
              </a:ext>
            </a:extLst>
          </p:cNvPr>
          <p:cNvSpPr/>
          <p:nvPr/>
        </p:nvSpPr>
        <p:spPr>
          <a:xfrm rot="10577764">
            <a:off x="7947775" y="2837272"/>
            <a:ext cx="434825" cy="402342"/>
          </a:xfrm>
          <a:prstGeom prst="sun">
            <a:avLst/>
          </a:prstGeom>
          <a:gradFill>
            <a:gsLst>
              <a:gs pos="0">
                <a:srgbClr val="FF0000"/>
              </a:gs>
              <a:gs pos="41000">
                <a:srgbClr val="FFFF00"/>
              </a:gs>
              <a:gs pos="100000">
                <a:schemeClr val="tx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2988-CCDE-492F-9729-4259413001D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59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88" y="1093694"/>
            <a:ext cx="4233590" cy="296731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12" y="1066800"/>
            <a:ext cx="4572000" cy="28332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6822" y="594338"/>
            <a:ext cx="443493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March 14- 21, 2018    Chlorophyll </a:t>
            </a:r>
            <a:endParaRPr lang="en-US" sz="2400" b="1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29" y="4061012"/>
            <a:ext cx="4213412" cy="2770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1093694"/>
            <a:ext cx="510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Weekly Average                                               Anomaly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1060" y="243825"/>
            <a:ext cx="198644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Bonnie Carrie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57623" y="2488917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HIGHER 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66208" y="4191000"/>
            <a:ext cx="4349686" cy="2640106"/>
            <a:chOff x="4666208" y="4191000"/>
            <a:chExt cx="4349686" cy="2640106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3000" contras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6208" y="4191000"/>
              <a:ext cx="4349686" cy="264010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090856" y="4657165"/>
              <a:ext cx="8034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HIGHER 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4" descr="Vertical logo for The University of Southern Mississippi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554" y="0"/>
            <a:ext cx="838200" cy="59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Remote Sensing\logos\Picture1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990" y="181127"/>
            <a:ext cx="129539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8188"/>
            <a:ext cx="4572001" cy="421341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096" y="952497"/>
            <a:ext cx="4336504" cy="2675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925" y="362114"/>
            <a:ext cx="638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Chlorophyll l Anomaly  3- 6- 2018   Location of  Weekly  Seasonal </a:t>
            </a:r>
            <a:endParaRPr lang="en-US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665188"/>
              </p:ext>
            </p:extLst>
          </p:nvPr>
        </p:nvGraphicFramePr>
        <p:xfrm>
          <a:off x="82815" y="4067735"/>
          <a:ext cx="9039737" cy="2684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0334" y="6096000"/>
            <a:ext cx="832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 	Mar	       Jun	                 Aug 	             Nov 	  Jan 	       Mar </a:t>
            </a:r>
          </a:p>
          <a:p>
            <a:r>
              <a:rPr lang="en-US" dirty="0" smtClean="0"/>
              <a:t>                                       2017				                   	2018 </a:t>
            </a:r>
            <a:endParaRPr lang="en-US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636" y="3206594"/>
            <a:ext cx="3117928" cy="666242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1178858" y="1021976"/>
            <a:ext cx="410135" cy="67818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78858" y="4539734"/>
            <a:ext cx="103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8324" y="652644"/>
            <a:ext cx="186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Hotspot Location </a:t>
            </a:r>
            <a:endParaRPr lang="en-US" b="1" dirty="0"/>
          </a:p>
        </p:txBody>
      </p:sp>
      <p:sp>
        <p:nvSpPr>
          <p:cNvPr id="15" name="Oval 14"/>
          <p:cNvSpPr/>
          <p:nvPr/>
        </p:nvSpPr>
        <p:spPr>
          <a:xfrm>
            <a:off x="8229600" y="3742764"/>
            <a:ext cx="914400" cy="16674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33533" y="1021976"/>
            <a:ext cx="904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Google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Earth 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Chl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1200" y="28864"/>
            <a:ext cx="426174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Bonnie Carrie Activity  Lake Pontchartrain 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426301" y="28864"/>
            <a:ext cx="156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ERDAP Online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705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8800" y="-8598"/>
            <a:ext cx="5269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Change if Anomaly  in last Three Weeks </a:t>
            </a:r>
            <a:endParaRPr lang="en-US" sz="2400" b="1" dirty="0"/>
          </a:p>
        </p:txBody>
      </p:sp>
      <p:pic>
        <p:nvPicPr>
          <p:cNvPr id="2050" name="Picture 2" descr="Z:\data\YAMM\Bob\DAP\brooke_batonrouge\lake_chlanom_031420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1" y="608999"/>
            <a:ext cx="4188855" cy="298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data\YAMM\Bob\DAP\brooke_batonrouge\lake_chlanom_0322201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77" y="4019334"/>
            <a:ext cx="4177969" cy="28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data\YAMM\Bob\DAP\brooke_batonrouge\lake_chlanom_0330201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207" y="4019334"/>
            <a:ext cx="4701594" cy="28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66207" y="3553532"/>
            <a:ext cx="341997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March 30 –April6 2018   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7638" y="3657600"/>
            <a:ext cx="283648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March 22-30, 2018   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709" y="378166"/>
            <a:ext cx="290541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March 14- 21, 2018   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39676" y="1401199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Changing Lake </a:t>
            </a:r>
          </a:p>
          <a:p>
            <a:r>
              <a:rPr lang="en-US" dirty="0" smtClean="0"/>
              <a:t>Lake  improving  </a:t>
            </a:r>
          </a:p>
          <a:p>
            <a:r>
              <a:rPr lang="en-US" dirty="0" smtClean="0"/>
              <a:t>Abnormal waters -  FLAGGED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61631" y="839831"/>
            <a:ext cx="231185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Bonnie Carrie Activity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16016" y="1216533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High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0917" y="554303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High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699668">
            <a:off x="1644353" y="4834052"/>
            <a:ext cx="1174784" cy="34664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12077" y="464820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High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9760" y="5912366"/>
            <a:ext cx="96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Flagged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783" y="1416424"/>
            <a:ext cx="5172634" cy="2846631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5" y="1416425"/>
            <a:ext cx="3928783" cy="284663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83" y="4432381"/>
            <a:ext cx="3810000" cy="233282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799" y="4339589"/>
            <a:ext cx="4986617" cy="2518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930444"/>
            <a:ext cx="687681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March 14- 21, 2018    Absorption –   CDOM Turbidity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1392109"/>
            <a:ext cx="5613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Weekly Average                                               Anomaly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8705" y="242936"/>
            <a:ext cx="198644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Bonnie Carrie 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59222" y="3893723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HIGHER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7490" y="4648200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HIGHER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81" y="-154242"/>
            <a:ext cx="7940371" cy="68884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Harvey Cruise Track   -Houston  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" y="331124"/>
            <a:ext cx="2769489" cy="2182593"/>
          </a:xfrm>
        </p:spPr>
      </p:pic>
      <p:grpSp>
        <p:nvGrpSpPr>
          <p:cNvPr id="19" name="Group 18"/>
          <p:cNvGrpSpPr/>
          <p:nvPr/>
        </p:nvGrpSpPr>
        <p:grpSpPr>
          <a:xfrm>
            <a:off x="2890894" y="451980"/>
            <a:ext cx="3089782" cy="2138820"/>
            <a:chOff x="8253004" y="2308381"/>
            <a:chExt cx="3071805" cy="127302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53004" y="2308381"/>
              <a:ext cx="3071805" cy="127302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554832" y="2392084"/>
              <a:ext cx="2333971" cy="219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Friday  Aug 25  8:37PM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72200" y="509695"/>
            <a:ext cx="2979011" cy="2023391"/>
            <a:chOff x="5362723" y="4296162"/>
            <a:chExt cx="3620052" cy="1505048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2723" y="4296162"/>
              <a:ext cx="3620052" cy="150504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640514" y="4398917"/>
              <a:ext cx="2783382" cy="274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Sat   Aug 26  12:45 PM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9012" y="2513717"/>
            <a:ext cx="2671683" cy="2187113"/>
            <a:chOff x="607041" y="3980443"/>
            <a:chExt cx="3418981" cy="1267905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041" y="3980443"/>
              <a:ext cx="3418981" cy="12679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18887" y="3980443"/>
              <a:ext cx="2937986" cy="21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Sun  Aug 27  12:45 PM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60439" y="2492264"/>
            <a:ext cx="2904656" cy="2232136"/>
            <a:chOff x="-3701660" y="1371600"/>
            <a:chExt cx="3168260" cy="1235900"/>
          </a:xfrm>
        </p:grpSpPr>
        <p:pic>
          <p:nvPicPr>
            <p:cNvPr id="11" name="Picture 10" descr="Screen Clippi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701660" y="1371600"/>
              <a:ext cx="3168260" cy="12359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-3319272" y="1394667"/>
              <a:ext cx="2546135" cy="20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Mon Aug 28  12:30 PM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63154" y="2513717"/>
            <a:ext cx="2914536" cy="2189231"/>
            <a:chOff x="-3707071" y="-2882315"/>
            <a:chExt cx="3707071" cy="2004669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707071" y="-2882315"/>
              <a:ext cx="3707071" cy="20046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-2986281" y="-2801442"/>
              <a:ext cx="2881536" cy="338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Tues Aug 29 12:30 PM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1498" y="4695372"/>
            <a:ext cx="2970613" cy="2133599"/>
            <a:chOff x="3806784" y="-2323591"/>
            <a:chExt cx="4019387" cy="1422762"/>
          </a:xfrm>
        </p:grpSpPr>
        <p:pic>
          <p:nvPicPr>
            <p:cNvPr id="20" name="Picture 19" descr="Screen Clippin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6784" y="-2323591"/>
              <a:ext cx="4019387" cy="142276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137977" y="-1705367"/>
              <a:ext cx="3149131" cy="246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Wed Aug 30  12:30 PM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80936" y="4700814"/>
            <a:ext cx="3167664" cy="2122713"/>
            <a:chOff x="8658769" y="-2300889"/>
            <a:chExt cx="4934953" cy="2822778"/>
          </a:xfrm>
        </p:grpSpPr>
        <p:pic>
          <p:nvPicPr>
            <p:cNvPr id="23" name="Picture 22" descr="Screen Clippin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58769" y="-2300889"/>
              <a:ext cx="4934953" cy="282277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839029" y="-1266071"/>
              <a:ext cx="3685380" cy="491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Thurs  Aug 31  9:45 AM</a:t>
              </a:r>
            </a:p>
          </p:txBody>
        </p:sp>
      </p:grpSp>
      <p:sp>
        <p:nvSpPr>
          <p:cNvPr id="26" name="Freeform 25"/>
          <p:cNvSpPr/>
          <p:nvPr/>
        </p:nvSpPr>
        <p:spPr>
          <a:xfrm>
            <a:off x="5443268" y="5287992"/>
            <a:ext cx="1311215" cy="1328468"/>
          </a:xfrm>
          <a:custGeom>
            <a:avLst/>
            <a:gdLst>
              <a:gd name="connsiteX0" fmla="*/ 767751 w 1311215"/>
              <a:gd name="connsiteY0" fmla="*/ 1328468 h 1328468"/>
              <a:gd name="connsiteX1" fmla="*/ 0 w 1311215"/>
              <a:gd name="connsiteY1" fmla="*/ 690114 h 1328468"/>
              <a:gd name="connsiteX2" fmla="*/ 293298 w 1311215"/>
              <a:gd name="connsiteY2" fmla="*/ 353683 h 1328468"/>
              <a:gd name="connsiteX3" fmla="*/ 854015 w 1311215"/>
              <a:gd name="connsiteY3" fmla="*/ 129397 h 1328468"/>
              <a:gd name="connsiteX4" fmla="*/ 854015 w 1311215"/>
              <a:gd name="connsiteY4" fmla="*/ 0 h 1328468"/>
              <a:gd name="connsiteX5" fmla="*/ 1061049 w 1311215"/>
              <a:gd name="connsiteY5" fmla="*/ 25880 h 1328468"/>
              <a:gd name="connsiteX6" fmla="*/ 1311215 w 1311215"/>
              <a:gd name="connsiteY6" fmla="*/ 0 h 1328468"/>
              <a:gd name="connsiteX7" fmla="*/ 1311215 w 1311215"/>
              <a:gd name="connsiteY7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1215" h="1328468">
                <a:moveTo>
                  <a:pt x="767751" y="1328468"/>
                </a:moveTo>
                <a:lnTo>
                  <a:pt x="0" y="690114"/>
                </a:lnTo>
                <a:lnTo>
                  <a:pt x="293298" y="353683"/>
                </a:lnTo>
                <a:lnTo>
                  <a:pt x="854015" y="129397"/>
                </a:lnTo>
                <a:lnTo>
                  <a:pt x="854015" y="0"/>
                </a:lnTo>
                <a:lnTo>
                  <a:pt x="1061049" y="25880"/>
                </a:lnTo>
                <a:lnTo>
                  <a:pt x="1311215" y="0"/>
                </a:lnTo>
                <a:lnTo>
                  <a:pt x="1311215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480837" y="582142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03713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1" y="867889"/>
            <a:ext cx="4326556" cy="27812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5" y="3712945"/>
            <a:ext cx="4353827" cy="314505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1" y="865414"/>
            <a:ext cx="4548739" cy="275398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3733800"/>
            <a:ext cx="4572000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3043" y="475580"/>
            <a:ext cx="239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Chlorophyll  Anomaly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243" y="914400"/>
            <a:ext cx="171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Weekly  Aug 29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2" y="3733800"/>
            <a:ext cx="179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Anomaly Sept 6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954" y="3886200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Anomaly  Aug 29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0" y="1029721"/>
            <a:ext cx="164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Weekly  Sept 6 </a:t>
            </a:r>
          </a:p>
        </p:txBody>
      </p:sp>
      <p:sp>
        <p:nvSpPr>
          <p:cNvPr id="12" name="Freeform 11"/>
          <p:cNvSpPr/>
          <p:nvPr/>
        </p:nvSpPr>
        <p:spPr>
          <a:xfrm>
            <a:off x="543625" y="865414"/>
            <a:ext cx="2950359" cy="2392253"/>
          </a:xfrm>
          <a:custGeom>
            <a:avLst/>
            <a:gdLst>
              <a:gd name="connsiteX0" fmla="*/ 767751 w 1311215"/>
              <a:gd name="connsiteY0" fmla="*/ 1328468 h 1328468"/>
              <a:gd name="connsiteX1" fmla="*/ 0 w 1311215"/>
              <a:gd name="connsiteY1" fmla="*/ 690114 h 1328468"/>
              <a:gd name="connsiteX2" fmla="*/ 293298 w 1311215"/>
              <a:gd name="connsiteY2" fmla="*/ 353683 h 1328468"/>
              <a:gd name="connsiteX3" fmla="*/ 854015 w 1311215"/>
              <a:gd name="connsiteY3" fmla="*/ 129397 h 1328468"/>
              <a:gd name="connsiteX4" fmla="*/ 854015 w 1311215"/>
              <a:gd name="connsiteY4" fmla="*/ 0 h 1328468"/>
              <a:gd name="connsiteX5" fmla="*/ 1061049 w 1311215"/>
              <a:gd name="connsiteY5" fmla="*/ 25880 h 1328468"/>
              <a:gd name="connsiteX6" fmla="*/ 1311215 w 1311215"/>
              <a:gd name="connsiteY6" fmla="*/ 0 h 1328468"/>
              <a:gd name="connsiteX7" fmla="*/ 1311215 w 1311215"/>
              <a:gd name="connsiteY7" fmla="*/ 0 h 1328468"/>
              <a:gd name="connsiteX0" fmla="*/ 901362 w 1444826"/>
              <a:gd name="connsiteY0" fmla="*/ 1328468 h 1328468"/>
              <a:gd name="connsiteX1" fmla="*/ 0 w 1444826"/>
              <a:gd name="connsiteY1" fmla="*/ 987660 h 1328468"/>
              <a:gd name="connsiteX2" fmla="*/ 426909 w 1444826"/>
              <a:gd name="connsiteY2" fmla="*/ 353683 h 1328468"/>
              <a:gd name="connsiteX3" fmla="*/ 987626 w 1444826"/>
              <a:gd name="connsiteY3" fmla="*/ 129397 h 1328468"/>
              <a:gd name="connsiteX4" fmla="*/ 987626 w 1444826"/>
              <a:gd name="connsiteY4" fmla="*/ 0 h 1328468"/>
              <a:gd name="connsiteX5" fmla="*/ 1194660 w 1444826"/>
              <a:gd name="connsiteY5" fmla="*/ 25880 h 1328468"/>
              <a:gd name="connsiteX6" fmla="*/ 1444826 w 1444826"/>
              <a:gd name="connsiteY6" fmla="*/ 0 h 1328468"/>
              <a:gd name="connsiteX7" fmla="*/ 1444826 w 1444826"/>
              <a:gd name="connsiteY7" fmla="*/ 0 h 1328468"/>
              <a:gd name="connsiteX0" fmla="*/ 901362 w 1444826"/>
              <a:gd name="connsiteY0" fmla="*/ 1328468 h 1328468"/>
              <a:gd name="connsiteX1" fmla="*/ 0 w 1444826"/>
              <a:gd name="connsiteY1" fmla="*/ 987660 h 1328468"/>
              <a:gd name="connsiteX2" fmla="*/ 426909 w 1444826"/>
              <a:gd name="connsiteY2" fmla="*/ 353683 h 1328468"/>
              <a:gd name="connsiteX3" fmla="*/ 987626 w 1444826"/>
              <a:gd name="connsiteY3" fmla="*/ 129397 h 1328468"/>
              <a:gd name="connsiteX4" fmla="*/ 987626 w 1444826"/>
              <a:gd name="connsiteY4" fmla="*/ 0 h 1328468"/>
              <a:gd name="connsiteX5" fmla="*/ 1194660 w 1444826"/>
              <a:gd name="connsiteY5" fmla="*/ 25880 h 1328468"/>
              <a:gd name="connsiteX6" fmla="*/ 1444826 w 1444826"/>
              <a:gd name="connsiteY6" fmla="*/ 0 h 1328468"/>
              <a:gd name="connsiteX7" fmla="*/ 1444826 w 1444826"/>
              <a:gd name="connsiteY7" fmla="*/ 0 h 1328468"/>
              <a:gd name="connsiteX0" fmla="*/ 869924 w 1444826"/>
              <a:gd name="connsiteY0" fmla="*/ 1449690 h 1449690"/>
              <a:gd name="connsiteX1" fmla="*/ 0 w 1444826"/>
              <a:gd name="connsiteY1" fmla="*/ 987660 h 1449690"/>
              <a:gd name="connsiteX2" fmla="*/ 426909 w 1444826"/>
              <a:gd name="connsiteY2" fmla="*/ 353683 h 1449690"/>
              <a:gd name="connsiteX3" fmla="*/ 987626 w 1444826"/>
              <a:gd name="connsiteY3" fmla="*/ 129397 h 1449690"/>
              <a:gd name="connsiteX4" fmla="*/ 987626 w 1444826"/>
              <a:gd name="connsiteY4" fmla="*/ 0 h 1449690"/>
              <a:gd name="connsiteX5" fmla="*/ 1194660 w 1444826"/>
              <a:gd name="connsiteY5" fmla="*/ 25880 h 1449690"/>
              <a:gd name="connsiteX6" fmla="*/ 1444826 w 1444826"/>
              <a:gd name="connsiteY6" fmla="*/ 0 h 1449690"/>
              <a:gd name="connsiteX7" fmla="*/ 1444826 w 1444826"/>
              <a:gd name="connsiteY7" fmla="*/ 0 h 1449690"/>
              <a:gd name="connsiteX0" fmla="*/ 869924 w 1444826"/>
              <a:gd name="connsiteY0" fmla="*/ 1449690 h 1449690"/>
              <a:gd name="connsiteX1" fmla="*/ 0 w 1444826"/>
              <a:gd name="connsiteY1" fmla="*/ 987660 h 1449690"/>
              <a:gd name="connsiteX2" fmla="*/ 568379 w 1444826"/>
              <a:gd name="connsiteY2" fmla="*/ 414294 h 1449690"/>
              <a:gd name="connsiteX3" fmla="*/ 987626 w 1444826"/>
              <a:gd name="connsiteY3" fmla="*/ 129397 h 1449690"/>
              <a:gd name="connsiteX4" fmla="*/ 987626 w 1444826"/>
              <a:gd name="connsiteY4" fmla="*/ 0 h 1449690"/>
              <a:gd name="connsiteX5" fmla="*/ 1194660 w 1444826"/>
              <a:gd name="connsiteY5" fmla="*/ 25880 h 1449690"/>
              <a:gd name="connsiteX6" fmla="*/ 1444826 w 1444826"/>
              <a:gd name="connsiteY6" fmla="*/ 0 h 1449690"/>
              <a:gd name="connsiteX7" fmla="*/ 1444826 w 1444826"/>
              <a:gd name="connsiteY7" fmla="*/ 0 h 1449690"/>
              <a:gd name="connsiteX0" fmla="*/ 869924 w 1444826"/>
              <a:gd name="connsiteY0" fmla="*/ 1449690 h 1449690"/>
              <a:gd name="connsiteX1" fmla="*/ 0 w 1444826"/>
              <a:gd name="connsiteY1" fmla="*/ 987660 h 1449690"/>
              <a:gd name="connsiteX2" fmla="*/ 568379 w 1444826"/>
              <a:gd name="connsiteY2" fmla="*/ 414294 h 1449690"/>
              <a:gd name="connsiteX3" fmla="*/ 987626 w 1444826"/>
              <a:gd name="connsiteY3" fmla="*/ 129397 h 1449690"/>
              <a:gd name="connsiteX4" fmla="*/ 987626 w 1444826"/>
              <a:gd name="connsiteY4" fmla="*/ 0 h 1449690"/>
              <a:gd name="connsiteX5" fmla="*/ 1030896 w 1444826"/>
              <a:gd name="connsiteY5" fmla="*/ 1836 h 1449690"/>
              <a:gd name="connsiteX6" fmla="*/ 1194660 w 1444826"/>
              <a:gd name="connsiteY6" fmla="*/ 25880 h 1449690"/>
              <a:gd name="connsiteX7" fmla="*/ 1444826 w 1444826"/>
              <a:gd name="connsiteY7" fmla="*/ 0 h 1449690"/>
              <a:gd name="connsiteX8" fmla="*/ 1444826 w 1444826"/>
              <a:gd name="connsiteY8" fmla="*/ 0 h 1449690"/>
              <a:gd name="connsiteX0" fmla="*/ 869924 w 1464474"/>
              <a:gd name="connsiteY0" fmla="*/ 1479996 h 1479996"/>
              <a:gd name="connsiteX1" fmla="*/ 0 w 1464474"/>
              <a:gd name="connsiteY1" fmla="*/ 1017966 h 1479996"/>
              <a:gd name="connsiteX2" fmla="*/ 568379 w 1464474"/>
              <a:gd name="connsiteY2" fmla="*/ 444600 h 1479996"/>
              <a:gd name="connsiteX3" fmla="*/ 987626 w 1464474"/>
              <a:gd name="connsiteY3" fmla="*/ 159703 h 1479996"/>
              <a:gd name="connsiteX4" fmla="*/ 987626 w 1464474"/>
              <a:gd name="connsiteY4" fmla="*/ 30306 h 1479996"/>
              <a:gd name="connsiteX5" fmla="*/ 1030896 w 1464474"/>
              <a:gd name="connsiteY5" fmla="*/ 32142 h 1479996"/>
              <a:gd name="connsiteX6" fmla="*/ 1194660 w 1464474"/>
              <a:gd name="connsiteY6" fmla="*/ 56186 h 1479996"/>
              <a:gd name="connsiteX7" fmla="*/ 1444826 w 1464474"/>
              <a:gd name="connsiteY7" fmla="*/ 30306 h 1479996"/>
              <a:gd name="connsiteX8" fmla="*/ 1464474 w 1464474"/>
              <a:gd name="connsiteY8" fmla="*/ 0 h 1479996"/>
              <a:gd name="connsiteX0" fmla="*/ 869924 w 1464474"/>
              <a:gd name="connsiteY0" fmla="*/ 1479996 h 1479996"/>
              <a:gd name="connsiteX1" fmla="*/ 0 w 1464474"/>
              <a:gd name="connsiteY1" fmla="*/ 1017966 h 1479996"/>
              <a:gd name="connsiteX2" fmla="*/ 568379 w 1464474"/>
              <a:gd name="connsiteY2" fmla="*/ 444600 h 1479996"/>
              <a:gd name="connsiteX3" fmla="*/ 987626 w 1464474"/>
              <a:gd name="connsiteY3" fmla="*/ 159703 h 1479996"/>
              <a:gd name="connsiteX4" fmla="*/ 987626 w 1464474"/>
              <a:gd name="connsiteY4" fmla="*/ 30306 h 1479996"/>
              <a:gd name="connsiteX5" fmla="*/ 1030896 w 1464474"/>
              <a:gd name="connsiteY5" fmla="*/ 32142 h 1479996"/>
              <a:gd name="connsiteX6" fmla="*/ 1308621 w 1464474"/>
              <a:gd name="connsiteY6" fmla="*/ 94757 h 1479996"/>
              <a:gd name="connsiteX7" fmla="*/ 1444826 w 1464474"/>
              <a:gd name="connsiteY7" fmla="*/ 30306 h 1479996"/>
              <a:gd name="connsiteX8" fmla="*/ 1464474 w 1464474"/>
              <a:gd name="connsiteY8" fmla="*/ 0 h 147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74" h="1479996">
                <a:moveTo>
                  <a:pt x="869924" y="1479996"/>
                </a:moveTo>
                <a:cubicBezTo>
                  <a:pt x="569470" y="1366393"/>
                  <a:pt x="292595" y="1189425"/>
                  <a:pt x="0" y="1017966"/>
                </a:cubicBezTo>
                <a:lnTo>
                  <a:pt x="568379" y="444600"/>
                </a:lnTo>
                <a:lnTo>
                  <a:pt x="987626" y="159703"/>
                </a:lnTo>
                <a:lnTo>
                  <a:pt x="987626" y="30306"/>
                </a:lnTo>
                <a:cubicBezTo>
                  <a:pt x="991570" y="30918"/>
                  <a:pt x="1026952" y="31530"/>
                  <a:pt x="1030896" y="32142"/>
                </a:cubicBezTo>
                <a:lnTo>
                  <a:pt x="1308621" y="94757"/>
                </a:lnTo>
                <a:lnTo>
                  <a:pt x="1444826" y="30306"/>
                </a:lnTo>
                <a:lnTo>
                  <a:pt x="1464474" y="0"/>
                </a:lnTo>
              </a:path>
            </a:pathLst>
          </a:custGeom>
          <a:noFill/>
          <a:ln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18912248">
            <a:off x="1471088" y="2852600"/>
            <a:ext cx="341259" cy="245727"/>
          </a:xfrm>
          <a:prstGeom prst="triangle">
            <a:avLst>
              <a:gd name="adj" fmla="val 27116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 rot="2558439">
            <a:off x="1534807" y="1535827"/>
            <a:ext cx="287125" cy="178580"/>
          </a:xfrm>
          <a:prstGeom prst="triangle">
            <a:avLst>
              <a:gd name="adj" fmla="val 37991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8600" y="-71740"/>
            <a:ext cx="7940371" cy="68884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Hurricane Harvey  -Houston  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OWX - USM FGB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2988-CCDE-492F-9729-4259413001D9}" type="slidenum">
              <a:rPr lang="en-US" smtClean="0"/>
              <a:t>17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92B194F-78A4-4EF3-A6FD-68E3E6A58B5C}"/>
              </a:ext>
            </a:extLst>
          </p:cNvPr>
          <p:cNvSpPr txBox="1"/>
          <p:nvPr/>
        </p:nvSpPr>
        <p:spPr>
          <a:xfrm>
            <a:off x="4809781" y="3918609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26E6494-0F66-40E6-845E-3935946BBF10}"/>
              </a:ext>
            </a:extLst>
          </p:cNvPr>
          <p:cNvSpPr txBox="1"/>
          <p:nvPr/>
        </p:nvSpPr>
        <p:spPr>
          <a:xfrm>
            <a:off x="4809781" y="6478793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F305B2C-6033-4499-8EF6-A47C4E565F42}"/>
              </a:ext>
            </a:extLst>
          </p:cNvPr>
          <p:cNvSpPr txBox="1"/>
          <p:nvPr/>
        </p:nvSpPr>
        <p:spPr>
          <a:xfrm>
            <a:off x="2195318" y="4436299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06513F2-B8FB-45D9-857C-4A5F62A65A81}"/>
              </a:ext>
            </a:extLst>
          </p:cNvPr>
          <p:cNvSpPr txBox="1"/>
          <p:nvPr/>
        </p:nvSpPr>
        <p:spPr>
          <a:xfrm>
            <a:off x="2941367" y="3847653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EA40617-E8A5-408B-8A79-BFB210230892}"/>
              </a:ext>
            </a:extLst>
          </p:cNvPr>
          <p:cNvSpPr txBox="1"/>
          <p:nvPr/>
        </p:nvSpPr>
        <p:spPr>
          <a:xfrm rot="19844410">
            <a:off x="6122633" y="511123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CB95B61-F071-4066-B10D-1E61768F7C0C}"/>
              </a:ext>
            </a:extLst>
          </p:cNvPr>
          <p:cNvSpPr txBox="1"/>
          <p:nvPr/>
        </p:nvSpPr>
        <p:spPr>
          <a:xfrm>
            <a:off x="844776" y="4143402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Mask1 </a:t>
            </a:r>
          </a:p>
        </p:txBody>
      </p:sp>
    </p:spTree>
    <p:extLst>
      <p:ext uri="{BB962C8B-B14F-4D97-AF65-F5344CB8AC3E}">
        <p14:creationId xmlns:p14="http://schemas.microsoft.com/office/powerpoint/2010/main" val="103491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223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1183"/>
            <a:ext cx="9144000" cy="3287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" y="304800"/>
            <a:ext cx="4293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Hurricane   IRMA- Mon Sept 11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31485" y="819687"/>
            <a:ext cx="1446546" cy="2429540"/>
            <a:chOff x="4231485" y="819687"/>
            <a:chExt cx="1446546" cy="2429540"/>
          </a:xfrm>
        </p:grpSpPr>
        <p:sp>
          <p:nvSpPr>
            <p:cNvPr id="5" name="Freeform 4"/>
            <p:cNvSpPr/>
            <p:nvPr/>
          </p:nvSpPr>
          <p:spPr>
            <a:xfrm>
              <a:off x="4509856" y="1118586"/>
              <a:ext cx="727969" cy="2130641"/>
            </a:xfrm>
            <a:custGeom>
              <a:avLst/>
              <a:gdLst>
                <a:gd name="connsiteX0" fmla="*/ 727969 w 727969"/>
                <a:gd name="connsiteY0" fmla="*/ 2130641 h 2130641"/>
                <a:gd name="connsiteX1" fmla="*/ 514905 w 727969"/>
                <a:gd name="connsiteY1" fmla="*/ 2015231 h 2130641"/>
                <a:gd name="connsiteX2" fmla="*/ 470517 w 727969"/>
                <a:gd name="connsiteY2" fmla="*/ 1793290 h 2130641"/>
                <a:gd name="connsiteX3" fmla="*/ 346229 w 727969"/>
                <a:gd name="connsiteY3" fmla="*/ 1305018 h 2130641"/>
                <a:gd name="connsiteX4" fmla="*/ 284086 w 727969"/>
                <a:gd name="connsiteY4" fmla="*/ 994299 h 2130641"/>
                <a:gd name="connsiteX5" fmla="*/ 133165 w 727969"/>
                <a:gd name="connsiteY5" fmla="*/ 479395 h 2130641"/>
                <a:gd name="connsiteX6" fmla="*/ 0 w 727969"/>
                <a:gd name="connsiteY6" fmla="*/ 0 h 2130641"/>
                <a:gd name="connsiteX7" fmla="*/ 0 w 727969"/>
                <a:gd name="connsiteY7" fmla="*/ 0 h 213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7969" h="2130641">
                  <a:moveTo>
                    <a:pt x="727969" y="2130641"/>
                  </a:moveTo>
                  <a:lnTo>
                    <a:pt x="514905" y="2015231"/>
                  </a:lnTo>
                  <a:lnTo>
                    <a:pt x="470517" y="1793290"/>
                  </a:lnTo>
                  <a:lnTo>
                    <a:pt x="346229" y="1305018"/>
                  </a:lnTo>
                  <a:lnTo>
                    <a:pt x="284086" y="994299"/>
                  </a:lnTo>
                  <a:lnTo>
                    <a:pt x="133165" y="479395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44450" cmpd="dbl">
              <a:solidFill>
                <a:schemeClr val="bg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29199" y="2819400"/>
              <a:ext cx="648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Sept 8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31485" y="2426563"/>
              <a:ext cx="648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Sept 9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14679" y="1676400"/>
              <a:ext cx="7337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Sept 10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00215" y="819687"/>
              <a:ext cx="7402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Sept 11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4549" y="2850462"/>
            <a:ext cx="2519150" cy="502338"/>
            <a:chOff x="-4549" y="2850462"/>
            <a:chExt cx="2519150" cy="369332"/>
          </a:xfrm>
        </p:grpSpPr>
        <p:pic>
          <p:nvPicPr>
            <p:cNvPr id="11" name="Picture 10" descr="Screen Clippi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49" y="3127177"/>
              <a:ext cx="2519150" cy="9261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2000" y="2850462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Winds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61572"/>
            <a:ext cx="2895600" cy="3305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588" y="60446"/>
            <a:ext cx="68260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Weekly                             </a:t>
            </a:r>
            <a:r>
              <a:rPr lang="en-US" sz="2000" b="1" dirty="0"/>
              <a:t>Am Sea Model  Salinity </a:t>
            </a:r>
          </a:p>
          <a:p>
            <a:r>
              <a:rPr lang="en-US" dirty="0"/>
              <a:t>Sept 6,2017                                           Sept 6                                    Sept 14 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661572"/>
            <a:ext cx="2765120" cy="330535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555" y="732095"/>
            <a:ext cx="2732809" cy="316430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49" y="3326554"/>
            <a:ext cx="2547026" cy="35021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9605" y="4603238"/>
            <a:ext cx="94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Sept 22 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337" y="3276599"/>
            <a:ext cx="2902027" cy="3552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4468398"/>
            <a:ext cx="95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Sept 30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4514" y="5775903"/>
            <a:ext cx="308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upgrade version of next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1BF851E-3637-4768-83F7-1C8794D700A0}"/>
              </a:ext>
            </a:extLst>
          </p:cNvPr>
          <p:cNvSpPr txBox="1"/>
          <p:nvPr/>
        </p:nvSpPr>
        <p:spPr>
          <a:xfrm>
            <a:off x="6393439" y="4526294"/>
            <a:ext cx="2750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Hurricane    Irma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B435CB-3DE9-48E2-9259-B7CDDFBD7F30}"/>
              </a:ext>
            </a:extLst>
          </p:cNvPr>
          <p:cNvSpPr txBox="1"/>
          <p:nvPr/>
        </p:nvSpPr>
        <p:spPr>
          <a:xfrm>
            <a:off x="3634289" y="744664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Anomaly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16E8E0B-6EC2-4BC9-A23D-29A5F52E07F6}"/>
              </a:ext>
            </a:extLst>
          </p:cNvPr>
          <p:cNvSpPr txBox="1"/>
          <p:nvPr/>
        </p:nvSpPr>
        <p:spPr>
          <a:xfrm>
            <a:off x="6393439" y="850643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Anomaly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E0B5C2F-4459-4F31-8E05-9722D890DF7F}"/>
              </a:ext>
            </a:extLst>
          </p:cNvPr>
          <p:cNvSpPr txBox="1"/>
          <p:nvPr/>
        </p:nvSpPr>
        <p:spPr>
          <a:xfrm>
            <a:off x="1100403" y="340295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Anomaly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CDD014D-DBE8-494E-99CF-8DA7640C1064}"/>
              </a:ext>
            </a:extLst>
          </p:cNvPr>
          <p:cNvSpPr txBox="1"/>
          <p:nvPr/>
        </p:nvSpPr>
        <p:spPr>
          <a:xfrm>
            <a:off x="3944661" y="3304098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Anomaly </a:t>
            </a:r>
          </a:p>
        </p:txBody>
      </p:sp>
    </p:spTree>
    <p:extLst>
      <p:ext uri="{BB962C8B-B14F-4D97-AF65-F5344CB8AC3E}">
        <p14:creationId xmlns:p14="http://schemas.microsoft.com/office/powerpoint/2010/main" val="126427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14" y="-195420"/>
            <a:ext cx="7403857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n w="24500" cmpd="dbl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Ocean Weather Laboratory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12" y="1055725"/>
            <a:ext cx="4194169" cy="374737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905297" y="1124540"/>
            <a:ext cx="587652" cy="47566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333" y="33250"/>
            <a:ext cx="1088296" cy="652978"/>
          </a:xfrm>
          <a:prstGeom prst="rect">
            <a:avLst/>
          </a:prstGeom>
        </p:spPr>
      </p:pic>
      <p:pic>
        <p:nvPicPr>
          <p:cNvPr id="8" name="Picture 2" descr="http://www.usm.edu/sites/default/files/groups/office-university-communications/images/univv123pc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597" y="33250"/>
            <a:ext cx="607587" cy="5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9249" y="661574"/>
            <a:ext cx="33658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6"/>
              </a:rPr>
              <a:t>http://www.usm.edu/marine/research-owx</a:t>
            </a:r>
            <a:endParaRPr lang="en-US" sz="1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5212" y="905581"/>
            <a:ext cx="4815138" cy="281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59607" y="1012742"/>
            <a:ext cx="129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HYCOM  </a:t>
            </a:r>
          </a:p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NCOM (4, 1 km)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52316" y="1139426"/>
            <a:ext cx="1401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VIIRS  - Color / SST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19781" y="674749"/>
            <a:ext cx="44360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Daily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Nowcast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2013- Present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5884" y="1904701"/>
            <a:ext cx="2349361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Chlorophyll </a:t>
            </a:r>
          </a:p>
          <a:p>
            <a:r>
              <a:rPr lang="en-US" sz="1600" b="1" dirty="0"/>
              <a:t>Light Attenuation </a:t>
            </a:r>
          </a:p>
          <a:p>
            <a:r>
              <a:rPr lang="en-US" sz="1600" b="1" dirty="0"/>
              <a:t>Particle Backscatter 551 </a:t>
            </a:r>
          </a:p>
          <a:p>
            <a:r>
              <a:rPr lang="en-US" sz="1600" b="1" dirty="0"/>
              <a:t>Euphotic Depth </a:t>
            </a:r>
          </a:p>
          <a:p>
            <a:r>
              <a:rPr lang="en-US" sz="1600" b="1" dirty="0"/>
              <a:t>Absorption 443 </a:t>
            </a:r>
          </a:p>
          <a:p>
            <a:r>
              <a:rPr lang="en-US" sz="1600" b="1" dirty="0"/>
              <a:t>Sea Surface Temperature </a:t>
            </a:r>
          </a:p>
          <a:p>
            <a:r>
              <a:rPr lang="en-US" sz="1600" b="1" dirty="0"/>
              <a:t>Sea Surface Salinity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90800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80A6C-A5DE-450B-B872-1368AE7643DD}" type="slidenum">
              <a:rPr lang="en-US" smtClean="0"/>
              <a:t>2</a:t>
            </a:fld>
            <a:endParaRPr lang="en-US" dirty="0"/>
          </a:p>
        </p:txBody>
      </p:sp>
      <p:pic>
        <p:nvPicPr>
          <p:cNvPr id="62" name="Picture 9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81068"/>
            <a:ext cx="239249" cy="310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106124" y="6400800"/>
            <a:ext cx="393110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Identifying locations of Ocean Events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2264" y="1120965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r>
              <a:rPr lang="en-US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19350" y="2691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4429636" y="1983440"/>
            <a:ext cx="4325371" cy="1663304"/>
            <a:chOff x="4419600" y="1859387"/>
            <a:chExt cx="4325371" cy="1663304"/>
          </a:xfrm>
        </p:grpSpPr>
        <p:sp>
          <p:nvSpPr>
            <p:cNvPr id="30" name="Rectangle 29"/>
            <p:cNvSpPr/>
            <p:nvPr/>
          </p:nvSpPr>
          <p:spPr>
            <a:xfrm>
              <a:off x="4448198" y="1859387"/>
              <a:ext cx="1094883" cy="1812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39598" y="2567139"/>
              <a:ext cx="1341566" cy="2806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434837" y="3341470"/>
              <a:ext cx="1714874" cy="1812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419600" y="3067747"/>
              <a:ext cx="2197713" cy="1918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429582" y="2327828"/>
              <a:ext cx="2113582" cy="2393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001705" y="1874995"/>
              <a:ext cx="1743266" cy="2718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991669" y="2146825"/>
              <a:ext cx="1557892" cy="1812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19333" y="3773668"/>
            <a:ext cx="9079704" cy="2898132"/>
            <a:chOff x="34148" y="3498807"/>
            <a:chExt cx="9079704" cy="3066902"/>
          </a:xfrm>
        </p:grpSpPr>
        <p:grpSp>
          <p:nvGrpSpPr>
            <p:cNvPr id="35" name="Group 34"/>
            <p:cNvGrpSpPr/>
            <p:nvPr/>
          </p:nvGrpSpPr>
          <p:grpSpPr>
            <a:xfrm>
              <a:off x="34148" y="3498807"/>
              <a:ext cx="9079704" cy="3066902"/>
              <a:chOff x="23338" y="3518564"/>
              <a:chExt cx="9079704" cy="3066902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48799" y="5880085"/>
                <a:ext cx="4458593" cy="338554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 Difference with Weekly and  MEAN 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Anomaly  </a:t>
                </a:r>
                <a:r>
                  <a:rPr lang="en-US" sz="1600" b="1" dirty="0"/>
                  <a:t> </a:t>
                </a: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23338" y="3518564"/>
                <a:ext cx="9079704" cy="3066902"/>
                <a:chOff x="23338" y="3518564"/>
                <a:chExt cx="9079704" cy="3066902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3634431" y="3518564"/>
                  <a:ext cx="5468611" cy="3066902"/>
                  <a:chOff x="3675066" y="3518564"/>
                  <a:chExt cx="5468611" cy="3066902"/>
                </a:xfrm>
              </p:grpSpPr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4429190" y="3518564"/>
                    <a:ext cx="4714487" cy="3066902"/>
                    <a:chOff x="4246954" y="3507948"/>
                    <a:chExt cx="4714487" cy="3066902"/>
                  </a:xfrm>
                </p:grpSpPr>
                <p:sp>
                  <p:nvSpPr>
                    <p:cNvPr id="6" name="TextBox 5"/>
                    <p:cNvSpPr txBox="1"/>
                    <p:nvPr/>
                  </p:nvSpPr>
                  <p:spPr>
                    <a:xfrm>
                      <a:off x="4246954" y="3507948"/>
                      <a:ext cx="2813786" cy="1400508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5715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  <a:scene3d>
                        <a:camera prst="orthographicFront"/>
                        <a:lightRig rig="flat" dir="tl">
                          <a:rot lat="0" lon="0" rev="6600000"/>
                        </a:lightRig>
                      </a:scene3d>
                      <a:sp3d extrusionH="25400" contourW="8890">
                        <a:bevelT w="38100" h="31750"/>
                        <a:contourClr>
                          <a:schemeClr val="accent2">
                            <a:shade val="75000"/>
                          </a:schemeClr>
                        </a:contourClr>
                      </a:sp3d>
                    </a:bodyPr>
                    <a:lstStyle/>
                    <a:p>
                      <a:pPr algn="ctr"/>
                      <a:r>
                        <a:rPr lang="en-US" sz="2000" b="1" dirty="0">
                          <a:ln w="9525"/>
                          <a:solidFill>
                            <a:srgbClr val="00206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“Hotspots” </a:t>
                      </a:r>
                    </a:p>
                    <a:p>
                      <a:pPr algn="ctr"/>
                      <a:r>
                        <a:rPr lang="en-US" sz="2000" b="1" dirty="0">
                          <a:ln w="9525"/>
                          <a:solidFill>
                            <a:srgbClr val="00206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Abnormal Environmental  Conditions </a:t>
                      </a:r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4530902" y="4856192"/>
                      <a:ext cx="4405386" cy="1009668"/>
                    </a:xfrm>
                    <a:prstGeom prst="rect">
                      <a:avLst/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lvl="0"/>
                      <a:r>
                        <a:rPr lang="en-US" sz="1400" b="1" i="1" u="sng" dirty="0">
                          <a:solidFill>
                            <a:prstClr val="black"/>
                          </a:solidFill>
                        </a:rPr>
                        <a:t>Satellite Products  - SIX:    </a:t>
                      </a:r>
                      <a:r>
                        <a:rPr lang="en-US" sz="1400" b="1" dirty="0">
                          <a:solidFill>
                            <a:prstClr val="black"/>
                          </a:solidFill>
                        </a:rPr>
                        <a:t> </a:t>
                      </a:r>
                    </a:p>
                    <a:p>
                      <a:pPr lvl="0"/>
                      <a:r>
                        <a:rPr lang="en-US" sz="1400" b="1" dirty="0">
                          <a:solidFill>
                            <a:prstClr val="black"/>
                          </a:solidFill>
                        </a:rPr>
                        <a:t> 1) Chlorophyll  - </a:t>
                      </a:r>
                      <a:r>
                        <a:rPr lang="en-US" sz="1400" b="1" dirty="0" err="1">
                          <a:solidFill>
                            <a:prstClr val="black"/>
                          </a:solidFill>
                        </a:rPr>
                        <a:t>chl</a:t>
                      </a:r>
                      <a:r>
                        <a:rPr lang="en-US" sz="1400" b="1" dirty="0">
                          <a:solidFill>
                            <a:prstClr val="black"/>
                          </a:solidFill>
                        </a:rPr>
                        <a:t> 	           2) SST - </a:t>
                      </a:r>
                      <a:r>
                        <a:rPr lang="en-US" sz="1400" b="1" dirty="0" err="1">
                          <a:solidFill>
                            <a:prstClr val="black"/>
                          </a:solidFill>
                        </a:rPr>
                        <a:t>mcsst</a:t>
                      </a:r>
                      <a:r>
                        <a:rPr lang="en-US" sz="1400" b="1" dirty="0">
                          <a:solidFill>
                            <a:prstClr val="black"/>
                          </a:solidFill>
                        </a:rPr>
                        <a:t> </a:t>
                      </a:r>
                    </a:p>
                    <a:p>
                      <a:pPr lvl="0"/>
                      <a:r>
                        <a:rPr lang="en-US" sz="1400" b="1" dirty="0">
                          <a:solidFill>
                            <a:prstClr val="black"/>
                          </a:solidFill>
                        </a:rPr>
                        <a:t> 3) Euphotic Depth – ZEU          4) Absorption 443  a443   </a:t>
                      </a:r>
                    </a:p>
                    <a:p>
                      <a:pPr lvl="0"/>
                      <a:r>
                        <a:rPr lang="en-US" sz="1400" b="1" dirty="0">
                          <a:solidFill>
                            <a:prstClr val="black"/>
                          </a:solidFill>
                        </a:rPr>
                        <a:t> 5) Backscattering  (particles)  6) Salinity  -     </a:t>
                      </a:r>
                    </a:p>
                  </p:txBody>
                </p:sp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4530902" y="5805409"/>
                      <a:ext cx="4430539" cy="769441"/>
                    </a:xfrm>
                    <a:prstGeom prst="rect">
                      <a:avLst/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 lvl="0"/>
                      <a:r>
                        <a:rPr lang="en-US" sz="1600" b="1" dirty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n-US" sz="1400" b="1" i="1" dirty="0">
                          <a:solidFill>
                            <a:prstClr val="black"/>
                          </a:solidFill>
                        </a:rPr>
                        <a:t>Circulation Model  Four </a:t>
                      </a:r>
                      <a:r>
                        <a:rPr lang="en-US" sz="1400" i="1" dirty="0">
                          <a:solidFill>
                            <a:prstClr val="black"/>
                          </a:solidFill>
                        </a:rPr>
                        <a:t>–America Seas Model      </a:t>
                      </a:r>
                    </a:p>
                    <a:p>
                      <a:pPr lvl="0"/>
                      <a:r>
                        <a:rPr lang="en-US" sz="1400" b="1" dirty="0">
                          <a:solidFill>
                            <a:prstClr val="black"/>
                          </a:solidFill>
                        </a:rPr>
                        <a:t>1) Sea Surface Temperature -  2) Surface Salinity – </a:t>
                      </a:r>
                    </a:p>
                    <a:p>
                      <a:pPr lvl="0"/>
                      <a:r>
                        <a:rPr lang="en-US" sz="1400" b="1" dirty="0">
                          <a:solidFill>
                            <a:prstClr val="black"/>
                          </a:solidFill>
                        </a:rPr>
                        <a:t>3) Surface Current magnitude  4)  direction    </a:t>
                      </a:r>
                      <a:r>
                        <a:rPr lang="en-US" sz="1100" dirty="0">
                          <a:solidFill>
                            <a:prstClr val="black"/>
                          </a:solidFill>
                        </a:rPr>
                        <a:t>	</a:t>
                      </a:r>
                    </a:p>
                  </p:txBody>
                </p: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3675066" y="4807697"/>
                    <a:ext cx="932743" cy="697423"/>
                    <a:chOff x="7883908" y="1236302"/>
                    <a:chExt cx="834138" cy="825848"/>
                  </a:xfrm>
                </p:grpSpPr>
                <p:sp>
                  <p:nvSpPr>
                    <p:cNvPr id="25" name="Oval 24"/>
                    <p:cNvSpPr/>
                    <p:nvPr/>
                  </p:nvSpPr>
                  <p:spPr>
                    <a:xfrm>
                      <a:off x="7883908" y="1236302"/>
                      <a:ext cx="834138" cy="825848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8017343" y="1304095"/>
                      <a:ext cx="611909" cy="6902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prstTxWarp prst="textInflate">
                        <a:avLst/>
                      </a:prstTxWarp>
                      <a:spAutoFit/>
                    </a:bodyPr>
                    <a:lstStyle/>
                    <a:p>
                      <a:r>
                        <a:rPr lang="en-US" sz="300" b="1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Dynamic </a:t>
                      </a:r>
                    </a:p>
                    <a:p>
                      <a:r>
                        <a:rPr lang="en-US" sz="300" b="1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Anomaly </a:t>
                      </a:r>
                    </a:p>
                    <a:p>
                      <a:endParaRPr lang="en-US" sz="300" b="1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  <a:p>
                      <a:endParaRPr lang="en-US" sz="300" b="1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  <a:p>
                      <a:endParaRPr lang="en-US" sz="300" b="1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  <a:p>
                      <a:r>
                        <a:rPr lang="en-US" sz="300" b="1" dirty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Properties</a:t>
                      </a:r>
                      <a:r>
                        <a:rPr lang="en-US" sz="300" b="1" dirty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</a:t>
                      </a:r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8006954" y="1464561"/>
                      <a:ext cx="5880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  <a:scene3d>
                        <a:camera prst="orthographicFront"/>
                        <a:lightRig rig="glow" dir="tl">
                          <a:rot lat="0" lon="0" rev="5400000"/>
                        </a:lightRig>
                      </a:scene3d>
                      <a:sp3d contourW="12700">
                        <a:bevelT w="25400" h="25400"/>
                        <a:contourClr>
                          <a:schemeClr val="accent6">
                            <a:shade val="73000"/>
                          </a:schemeClr>
                        </a:contourClr>
                      </a:sp3d>
                    </a:bodyPr>
                    <a:lstStyle/>
                    <a:p>
                      <a:r>
                        <a:rPr lang="en-US" b="1" dirty="0">
                          <a:ln w="11430"/>
                          <a:gradFill>
                            <a:gsLst>
                              <a:gs pos="0">
                                <a:schemeClr val="accent6">
                                  <a:tint val="90000"/>
                                  <a:satMod val="120000"/>
                                </a:schemeClr>
                              </a:gs>
                              <a:gs pos="25000">
                                <a:schemeClr val="accent6">
                                  <a:tint val="93000"/>
                                  <a:satMod val="120000"/>
                                </a:schemeClr>
                              </a:gs>
                              <a:gs pos="50000">
                                <a:schemeClr val="accent6">
                                  <a:shade val="89000"/>
                                  <a:satMod val="110000"/>
                                </a:schemeClr>
                              </a:gs>
                              <a:gs pos="75000">
                                <a:schemeClr val="accent6">
                                  <a:tint val="93000"/>
                                  <a:satMod val="120000"/>
                                </a:schemeClr>
                              </a:gs>
                              <a:gs pos="100000">
                                <a:schemeClr val="accent6">
                                  <a:tint val="90000"/>
                                  <a:satMod val="12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80000" dist="40000" dir="5040000" algn="tl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DAP</a:t>
                      </a:r>
                    </a:p>
                  </p:txBody>
                </p:sp>
              </p:grpSp>
            </p:grpSp>
            <p:sp>
              <p:nvSpPr>
                <p:cNvPr id="20" name="TextBox 19">
                  <a:hlinkClick r:id="rId9"/>
                </p:cNvPr>
                <p:cNvSpPr txBox="1"/>
                <p:nvPr/>
              </p:nvSpPr>
              <p:spPr>
                <a:xfrm>
                  <a:off x="23338" y="4655414"/>
                  <a:ext cx="3849259" cy="6839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n w="17780" cmpd="sng">
                        <a:noFill/>
                        <a:prstDash val="solid"/>
                        <a:miter lim="800000"/>
                      </a:ln>
                      <a:effectLst>
                        <a:outerShdw blurRad="50800" algn="tl" rotWithShape="0">
                          <a:srgbClr val="000000"/>
                        </a:outerShdw>
                      </a:effectLst>
                    </a:rPr>
                    <a:t>Dynamic Anomaly </a:t>
                  </a:r>
                  <a:r>
                    <a:rPr lang="en-US" b="1" dirty="0" smtClean="0">
                      <a:ln w="17780" cmpd="sng">
                        <a:noFill/>
                        <a:prstDash val="solid"/>
                        <a:miter lim="800000"/>
                      </a:ln>
                      <a:effectLst>
                        <a:outerShdw blurRad="50800" algn="tl" rotWithShape="0">
                          <a:srgbClr val="000000"/>
                        </a:outerShdw>
                      </a:effectLst>
                    </a:rPr>
                    <a:t>Properties    </a:t>
                  </a:r>
                  <a:endParaRPr lang="en-US" b="1" dirty="0">
                    <a:ln w="17780" cmpd="sng">
                      <a:noFill/>
                      <a:prstDash val="solid"/>
                      <a:miter lim="800000"/>
                    </a:ln>
                    <a:effectLst>
                      <a:outerShdw blurRad="50800" algn="tl" rotWithShape="0">
                        <a:srgbClr val="000000"/>
                      </a:outerShdw>
                    </a:effectLst>
                  </a:endParaRPr>
                </a:p>
                <a:p>
                  <a:r>
                    <a:rPr lang="en-US" dirty="0"/>
                    <a:t>        2013 – </a:t>
                  </a:r>
                  <a:r>
                    <a:rPr lang="en-US" dirty="0" smtClean="0"/>
                    <a:t>Present   NOAAERDA-Link   </a:t>
                  </a:r>
                  <a:endParaRPr lang="en-US" dirty="0"/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="" xmlns:a16="http://schemas.microsoft.com/office/drawing/2014/main" id="{CD77651C-FFB5-494D-9F25-659F419A3096}"/>
                    </a:ext>
                  </a:extLst>
                </p:cNvPr>
                <p:cNvGrpSpPr/>
                <p:nvPr/>
              </p:nvGrpSpPr>
              <p:grpSpPr>
                <a:xfrm>
                  <a:off x="298968" y="5143081"/>
                  <a:ext cx="3609835" cy="737003"/>
                  <a:chOff x="326430" y="7101864"/>
                  <a:chExt cx="3609835" cy="737003"/>
                </a:xfrm>
              </p:grpSpPr>
              <p:sp>
                <p:nvSpPr>
                  <p:cNvPr id="64" name="Arrow: Right 32">
                    <a:extLst>
                      <a:ext uri="{FF2B5EF4-FFF2-40B4-BE49-F238E27FC236}">
                        <a16:creationId xmlns="" xmlns:a16="http://schemas.microsoft.com/office/drawing/2014/main" id="{67003A52-45FB-423A-B018-23B9C63465A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26430" y="7463556"/>
                    <a:ext cx="3609835" cy="375311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Isosceles Triangle 64">
                    <a:extLst>
                      <a:ext uri="{FF2B5EF4-FFF2-40B4-BE49-F238E27FC236}">
                        <a16:creationId xmlns="" xmlns:a16="http://schemas.microsoft.com/office/drawing/2014/main" id="{1A3712B3-FC22-4538-A923-5C5B68720035}"/>
                      </a:ext>
                    </a:extLst>
                  </p:cNvPr>
                  <p:cNvSpPr/>
                  <p:nvPr/>
                </p:nvSpPr>
                <p:spPr>
                  <a:xfrm>
                    <a:off x="3352800" y="7463556"/>
                    <a:ext cx="381001" cy="291364"/>
                  </a:xfrm>
                  <a:prstGeom prst="triangle">
                    <a:avLst>
                      <a:gd name="adj" fmla="val 51166"/>
                    </a:avLst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Isosceles Triangle 65">
                    <a:extLst>
                      <a:ext uri="{FF2B5EF4-FFF2-40B4-BE49-F238E27FC236}">
                        <a16:creationId xmlns="" xmlns:a16="http://schemas.microsoft.com/office/drawing/2014/main" id="{D525CAEA-1E3D-45AD-B2B1-A1F5F73ACFA0}"/>
                      </a:ext>
                    </a:extLst>
                  </p:cNvPr>
                  <p:cNvSpPr/>
                  <p:nvPr/>
                </p:nvSpPr>
                <p:spPr>
                  <a:xfrm>
                    <a:off x="762000" y="7476574"/>
                    <a:ext cx="381001" cy="291364"/>
                  </a:xfrm>
                  <a:prstGeom prst="triangle">
                    <a:avLst>
                      <a:gd name="adj" fmla="val 51166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Isosceles Triangle 66">
                    <a:extLst>
                      <a:ext uri="{FF2B5EF4-FFF2-40B4-BE49-F238E27FC236}">
                        <a16:creationId xmlns="" xmlns:a16="http://schemas.microsoft.com/office/drawing/2014/main" id="{82B31802-5CC2-4849-96DF-29C73B17FD6C}"/>
                      </a:ext>
                    </a:extLst>
                  </p:cNvPr>
                  <p:cNvSpPr/>
                  <p:nvPr/>
                </p:nvSpPr>
                <p:spPr>
                  <a:xfrm>
                    <a:off x="2476499" y="7463556"/>
                    <a:ext cx="381001" cy="291364"/>
                  </a:xfrm>
                  <a:prstGeom prst="triangle">
                    <a:avLst>
                      <a:gd name="adj" fmla="val 51166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="" xmlns:a16="http://schemas.microsoft.com/office/drawing/2014/main" id="{CAF4CE7E-212B-4FA0-B2F0-2ABC201C649E}"/>
                      </a:ext>
                    </a:extLst>
                  </p:cNvPr>
                  <p:cNvSpPr txBox="1"/>
                  <p:nvPr/>
                </p:nvSpPr>
                <p:spPr>
                  <a:xfrm>
                    <a:off x="1246723" y="7507912"/>
                    <a:ext cx="1005403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/>
                      <a:t>8 week Mean </a:t>
                    </a:r>
                  </a:p>
                </p:txBody>
              </p:sp>
              <p:sp>
                <p:nvSpPr>
                  <p:cNvPr id="69" name="Freeform: Shape 37">
                    <a:extLst>
                      <a:ext uri="{FF2B5EF4-FFF2-40B4-BE49-F238E27FC236}">
                        <a16:creationId xmlns="" xmlns:a16="http://schemas.microsoft.com/office/drawing/2014/main" id="{F29FCB61-889B-4A84-9AE4-A30AD2D25367}"/>
                      </a:ext>
                    </a:extLst>
                  </p:cNvPr>
                  <p:cNvSpPr/>
                  <p:nvPr/>
                </p:nvSpPr>
                <p:spPr>
                  <a:xfrm>
                    <a:off x="945502" y="7458269"/>
                    <a:ext cx="1754155" cy="304800"/>
                  </a:xfrm>
                  <a:custGeom>
                    <a:avLst/>
                    <a:gdLst>
                      <a:gd name="connsiteX0" fmla="*/ 0 w 1754155"/>
                      <a:gd name="connsiteY0" fmla="*/ 6221 h 304800"/>
                      <a:gd name="connsiteX1" fmla="*/ 1754155 w 1754155"/>
                      <a:gd name="connsiteY1" fmla="*/ 0 h 304800"/>
                      <a:gd name="connsiteX2" fmla="*/ 1741714 w 1754155"/>
                      <a:gd name="connsiteY2" fmla="*/ 304800 h 304800"/>
                      <a:gd name="connsiteX3" fmla="*/ 0 w 1754155"/>
                      <a:gd name="connsiteY3" fmla="*/ 298580 h 304800"/>
                      <a:gd name="connsiteX4" fmla="*/ 0 w 1754155"/>
                      <a:gd name="connsiteY4" fmla="*/ 6221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4155" h="304800">
                        <a:moveTo>
                          <a:pt x="0" y="6221"/>
                        </a:moveTo>
                        <a:lnTo>
                          <a:pt x="1754155" y="0"/>
                        </a:lnTo>
                        <a:lnTo>
                          <a:pt x="1741714" y="304800"/>
                        </a:lnTo>
                        <a:lnTo>
                          <a:pt x="0" y="298580"/>
                        </a:lnTo>
                        <a:lnTo>
                          <a:pt x="0" y="6221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="" xmlns:a16="http://schemas.microsoft.com/office/drawing/2014/main" id="{86AE63D1-4573-4F26-85F1-4E387B28A65E}"/>
                      </a:ext>
                    </a:extLst>
                  </p:cNvPr>
                  <p:cNvSpPr txBox="1"/>
                  <p:nvPr/>
                </p:nvSpPr>
                <p:spPr>
                  <a:xfrm>
                    <a:off x="2809537" y="7506328"/>
                    <a:ext cx="681597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50" b="1" dirty="0"/>
                      <a:t>2 weeks 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="" xmlns:a16="http://schemas.microsoft.com/office/drawing/2014/main" id="{C198DAFF-B79D-41B3-A358-AAC227D9589D}"/>
                      </a:ext>
                    </a:extLst>
                  </p:cNvPr>
                  <p:cNvSpPr txBox="1"/>
                  <p:nvPr/>
                </p:nvSpPr>
                <p:spPr>
                  <a:xfrm>
                    <a:off x="2270534" y="7101864"/>
                    <a:ext cx="110876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Difference</a:t>
                    </a:r>
                    <a:r>
                      <a:rPr lang="en-US" sz="1600" b="1" dirty="0"/>
                      <a:t> 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="" xmlns:a16="http://schemas.microsoft.com/office/drawing/2014/main" id="{935276F5-05DE-4A98-9CFA-C4AEBACCFF96}"/>
                      </a:ext>
                    </a:extLst>
                  </p:cNvPr>
                  <p:cNvSpPr txBox="1"/>
                  <p:nvPr/>
                </p:nvSpPr>
                <p:spPr>
                  <a:xfrm>
                    <a:off x="3318729" y="7260107"/>
                    <a:ext cx="617536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50" b="1" dirty="0"/>
                      <a:t>Week  </a:t>
                    </a:r>
                  </a:p>
                </p:txBody>
              </p:sp>
            </p:grpSp>
          </p:grpSp>
        </p:grpSp>
        <p:grpSp>
          <p:nvGrpSpPr>
            <p:cNvPr id="36" name="Group 35"/>
            <p:cNvGrpSpPr/>
            <p:nvPr/>
          </p:nvGrpSpPr>
          <p:grpSpPr>
            <a:xfrm>
              <a:off x="4824626" y="5138405"/>
              <a:ext cx="3587671" cy="1192072"/>
              <a:chOff x="4824626" y="4387183"/>
              <a:chExt cx="3587671" cy="1192072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6909198" y="4821755"/>
                <a:ext cx="1198142" cy="192614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824626" y="4387183"/>
                <a:ext cx="1429292" cy="181222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6825483" y="5398034"/>
                <a:ext cx="1586814" cy="181221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SPIE-2018</a:t>
            </a:r>
            <a:endParaRPr lang="en-US"/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7421" y="3662449"/>
            <a:ext cx="2521556" cy="141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56925" y="1838807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750m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6884" y="969351"/>
            <a:ext cx="1007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Higher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 resolution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679291" y="1139426"/>
            <a:ext cx="226005" cy="222944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19200"/>
            <a:ext cx="3989362" cy="530960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501" y="1219200"/>
            <a:ext cx="4225153" cy="53096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35981" y="0"/>
            <a:ext cx="471334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OWX Data Access      </a:t>
            </a:r>
          </a:p>
          <a:p>
            <a:pPr algn="ctr"/>
            <a:r>
              <a:rPr lang="en-US" sz="2400" b="1" dirty="0" smtClean="0"/>
              <a:t>https://www.usm.edu/marine/dap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828800" y="646331"/>
            <a:ext cx="534793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USM  – Website    </a:t>
            </a:r>
            <a:r>
              <a:rPr lang="en-US" b="1" dirty="0" smtClean="0">
                <a:hlinkClick r:id="rId4"/>
              </a:rPr>
              <a:t>https</a:t>
            </a:r>
            <a:r>
              <a:rPr lang="en-US" b="1" dirty="0">
                <a:hlinkClick r:id="rId4"/>
              </a:rPr>
              <a:t>://</a:t>
            </a:r>
            <a:r>
              <a:rPr lang="en-US" b="1" dirty="0" smtClean="0">
                <a:hlinkClick r:id="rId4"/>
              </a:rPr>
              <a:t>www.usm.edu/marine/dap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96200" y="205432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GOOGLE </a:t>
            </a:r>
          </a:p>
          <a:p>
            <a:r>
              <a:rPr lang="en-US" b="1" dirty="0" smtClean="0"/>
              <a:t>EARTH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05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998" y="1389512"/>
            <a:ext cx="827656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NCEI- ERDAP  for USM _Dynamic Anomaly Data Gulf of </a:t>
            </a:r>
            <a:r>
              <a:rPr lang="en-US" sz="2400" b="1" dirty="0"/>
              <a:t>M</a:t>
            </a:r>
            <a:r>
              <a:rPr lang="en-US" sz="2400" b="1" dirty="0" smtClean="0"/>
              <a:t>exico  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689455" y="1839256"/>
            <a:ext cx="56904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https://ecowatch.ncddc.noaa.gov/erddap/info/index.html?page=1&amp;itemsPerPage=1000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502804"/>
            <a:ext cx="6954562" cy="191666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4724400"/>
            <a:ext cx="7041777" cy="2133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490" y="2106578"/>
            <a:ext cx="9032510" cy="369332"/>
            <a:chOff x="85533" y="1272099"/>
            <a:chExt cx="9032510" cy="369332"/>
          </a:xfrm>
        </p:grpSpPr>
        <p:sp>
          <p:nvSpPr>
            <p:cNvPr id="4" name="Rectangle 3"/>
            <p:cNvSpPr/>
            <p:nvPr/>
          </p:nvSpPr>
          <p:spPr>
            <a:xfrm>
              <a:off x="2471635" y="1296017"/>
              <a:ext cx="6646408" cy="3385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600" dirty="0">
                  <a:hlinkClick r:id="rId4"/>
                </a:rPr>
                <a:t>https://ecowatch.ncddc.noaa.gov/erddap/griddap/USM_AMSEAS_DAP.graph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533" y="1272099"/>
              <a:ext cx="2423869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DAP -  OCEAN MODELS 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568" y="4428437"/>
            <a:ext cx="9219831" cy="369332"/>
            <a:chOff x="94498" y="3998600"/>
            <a:chExt cx="9219831" cy="369332"/>
          </a:xfrm>
        </p:grpSpPr>
        <p:sp>
          <p:nvSpPr>
            <p:cNvPr id="6" name="Rectangle 5"/>
            <p:cNvSpPr/>
            <p:nvPr/>
          </p:nvSpPr>
          <p:spPr>
            <a:xfrm>
              <a:off x="2971416" y="3998600"/>
              <a:ext cx="6342913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600" dirty="0">
                  <a:hlinkClick r:id="rId5"/>
                </a:rPr>
                <a:t>https://ecowatch.ncddc.noaa.gov/erddap/griddap/USM_VIIRS_DAP.graph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498" y="3998600"/>
              <a:ext cx="2974532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DAP Satellite VIIRS Anomaly  </a:t>
              </a:r>
              <a:endParaRPr lang="en-US" b="1" dirty="0"/>
            </a:p>
          </p:txBody>
        </p:sp>
      </p:grp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131" y="3405184"/>
            <a:ext cx="85737" cy="47632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1" y="0"/>
            <a:ext cx="3215306" cy="1173669"/>
          </a:xfrm>
          <a:prstGeom prst="rect">
            <a:avLst/>
          </a:prstGeom>
        </p:spPr>
      </p:pic>
      <p:pic>
        <p:nvPicPr>
          <p:cNvPr id="15" name="Picture 2" descr="http://www.usm.edu/sites/default/files/groups/office-university-communications/images/univv123pc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902" y="131526"/>
            <a:ext cx="607587" cy="5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19200" y="3202"/>
            <a:ext cx="41910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DATA Access </a:t>
            </a:r>
          </a:p>
          <a:p>
            <a:pPr algn="ctr"/>
            <a:r>
              <a:rPr lang="en-US" sz="3200" b="1" dirty="0" smtClean="0"/>
              <a:t>USM and NOAA  NCEI </a:t>
            </a:r>
            <a:endParaRPr lang="en-US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568" y="713063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GOOGLE </a:t>
            </a:r>
          </a:p>
          <a:p>
            <a:r>
              <a:rPr lang="en-US" b="1" dirty="0" smtClean="0"/>
              <a:t>EARTH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004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129"/>
            <a:ext cx="35814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 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89574" y="623461"/>
            <a:ext cx="654185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Ocean Weather Lab –  for  Ecosystem Monitoring</a:t>
            </a:r>
          </a:p>
          <a:p>
            <a:pPr algn="ctr"/>
            <a:r>
              <a:rPr lang="en-US" sz="2400" b="1" dirty="0"/>
              <a:t> </a:t>
            </a:r>
            <a:r>
              <a:rPr lang="en-US" sz="2400" b="1" dirty="0" smtClean="0"/>
              <a:t>  Identify Data Gaps  </a:t>
            </a:r>
          </a:p>
          <a:p>
            <a:pPr algn="ctr"/>
            <a:r>
              <a:rPr lang="en-US" b="1" dirty="0" err="1" smtClean="0"/>
              <a:t>Dept</a:t>
            </a:r>
            <a:r>
              <a:rPr lang="en-US" b="1" dirty="0" smtClean="0"/>
              <a:t> of Marine Science, Stennis Space Center  </a:t>
            </a:r>
          </a:p>
          <a:p>
            <a:endParaRPr lang="en-US" b="1" dirty="0" smtClean="0"/>
          </a:p>
          <a:p>
            <a:r>
              <a:rPr lang="en-US" b="1" dirty="0" smtClean="0"/>
              <a:t> 	Satellite ocean color and SST and Ocean Models    data 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</a:t>
            </a:r>
            <a:r>
              <a:rPr lang="en-US" b="1" u="sng" dirty="0" smtClean="0"/>
              <a:t>Daily Nowcast    </a:t>
            </a:r>
            <a:r>
              <a:rPr lang="en-US" b="1" dirty="0" smtClean="0"/>
              <a:t>bio- optical and physical  products </a:t>
            </a:r>
          </a:p>
          <a:p>
            <a:r>
              <a:rPr lang="en-US" b="1" dirty="0" smtClean="0"/>
              <a:t>  		     SNPP VIIRS  -   Additional  new satellites   </a:t>
            </a:r>
          </a:p>
          <a:p>
            <a:endParaRPr lang="en-US" b="1" dirty="0"/>
          </a:p>
          <a:p>
            <a:r>
              <a:rPr lang="en-US" b="1" dirty="0"/>
              <a:t> </a:t>
            </a:r>
            <a:r>
              <a:rPr lang="en-US" b="1" dirty="0" smtClean="0"/>
              <a:t>     </a:t>
            </a:r>
            <a:r>
              <a:rPr lang="en-US" b="1" u="sng" dirty="0" smtClean="0"/>
              <a:t>Ocean Events  </a:t>
            </a:r>
            <a:r>
              <a:rPr lang="en-US" b="1" dirty="0" smtClean="0"/>
              <a:t>Dynamic Anomaly Properties  (DAP) </a:t>
            </a:r>
          </a:p>
          <a:p>
            <a:r>
              <a:rPr lang="en-US" b="1" dirty="0" smtClean="0"/>
              <a:t>		 Water quality properties . </a:t>
            </a:r>
          </a:p>
          <a:p>
            <a:r>
              <a:rPr lang="en-US" b="1" dirty="0"/>
              <a:t>	</a:t>
            </a:r>
            <a:r>
              <a:rPr lang="en-US" b="1" dirty="0" smtClean="0"/>
              <a:t>	</a:t>
            </a:r>
          </a:p>
          <a:p>
            <a:r>
              <a:rPr lang="en-US" b="1" dirty="0" smtClean="0"/>
              <a:t>Products  included for   Google Earth  for users  decision makers. </a:t>
            </a:r>
          </a:p>
          <a:p>
            <a:r>
              <a:rPr lang="en-US" b="1" dirty="0" smtClean="0"/>
              <a:t>Available data sets –  USM and ERDAP- NOAA- NCEI</a:t>
            </a:r>
          </a:p>
          <a:p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4" name="Picture 2" descr="F:\Remote Sensing\logos\Picture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622" y="141913"/>
            <a:ext cx="144779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ertical logo for The University of Southern Mississipp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221" y="5869967"/>
            <a:ext cx="838200" cy="81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91000"/>
            <a:ext cx="8077200" cy="24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9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OWX - USM FGB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2988-CCDE-492F-9729-4259413001D9}" type="slidenum">
              <a:rPr lang="en-US" smtClean="0"/>
              <a:t>23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85840" y="174777"/>
            <a:ext cx="5766594" cy="6924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Dynamic Anomaly Properties (DAP) </a:t>
            </a:r>
            <a:r>
              <a:rPr kumimoji="0" lang="en-US" altLang="en-US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en-US" altLang="en-US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Products Description 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Ocean Weather Laboratory (OWX) , University of Southern Miss</a:t>
            </a:r>
            <a:r>
              <a:rPr kumimoji="0" lang="en-US" altLang="en-US" sz="11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</a:t>
            </a: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Robert.Arnone@usm.edu</a:t>
            </a: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</a:t>
            </a: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E.Brooke.Jones@usm.edu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498606"/>
            <a:ext cx="1890713" cy="3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087" y="846188"/>
            <a:ext cx="899795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Biological, Optical, and Physical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Ocean anomaly properties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for the Gulf of Mexico are  weekly products created by the OWX to identify areas of abnormal events using (VIIRS) satellite and America Seas NCOM ocean model 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(Arnone, Jones: 2017).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Anomaly properties include the difference of the weekly average and the previous 8 week mean with a 2 week lag.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Positive anomaly indicates an increase and negative values a decrease.    </a:t>
            </a:r>
            <a:endParaRPr lang="en-US" altLang="en-US" sz="1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11 Biological, Optical, and Physical properties with 9 products for each.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Products   - 6 Masks (.5 - 4) of the Standard deviation of the 8 Week mean to identify the level of the anomaly.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Mask can be overlaid on the anomaly to block areas less that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std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Deviation Mask.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</a:t>
            </a:r>
            <a:r>
              <a:rPr lang="en-US" altLang="en-US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FORMAT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data Files are   both NCDF  and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kml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format for use in GOOGLE earth.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200" y="3015676"/>
            <a:ext cx="8664397" cy="3766124"/>
            <a:chOff x="0" y="-88877"/>
            <a:chExt cx="6377932" cy="319743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-88877"/>
              <a:ext cx="6377932" cy="3197430"/>
              <a:chOff x="-1840" y="-88885"/>
              <a:chExt cx="6232273" cy="3197727"/>
            </a:xfrm>
          </p:grpSpPr>
          <p:sp>
            <p:nvSpPr>
              <p:cNvPr id="13" name="TextBox 1"/>
              <p:cNvSpPr txBox="1"/>
              <p:nvPr/>
            </p:nvSpPr>
            <p:spPr>
              <a:xfrm>
                <a:off x="-1840" y="-88885"/>
                <a:ext cx="2255520" cy="254064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u="sng" kern="1200" dirty="0">
                    <a:solidFill>
                      <a:srgbClr val="FF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A - </a:t>
                </a:r>
                <a:r>
                  <a:rPr lang="en-US" sz="1600" b="1" u="sng" kern="1200" dirty="0">
                    <a:solidFill>
                      <a:srgbClr val="FF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Properties</a:t>
                </a:r>
                <a:r>
                  <a:rPr lang="en-US" sz="1600" b="1" u="sng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</a:t>
                </a:r>
                <a:endParaRPr lang="en-US" sz="16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u="sng" kern="1200" dirty="0">
                    <a:solidFill>
                      <a:srgbClr val="FF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 Bio- optical physical</a:t>
                </a:r>
                <a:r>
                  <a:rPr lang="en-US" sz="1600" b="1" u="sng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   </a:t>
                </a:r>
                <a:r>
                  <a:rPr lang="en-US" sz="1600" b="1" i="1" u="sng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name</a:t>
                </a:r>
                <a:endParaRPr lang="en-US" sz="16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6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i="1" u="sng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VIIRS</a:t>
                </a:r>
                <a:r>
                  <a:rPr lang="en-US" sz="1200" b="1" u="sng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1. Chlorophyll</a:t>
                </a: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  <a:sym typeface="Wingdings"/>
                  </a:rPr>
                  <a:t></a:t>
                </a: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                      CHL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2. </a:t>
                </a:r>
                <a:r>
                  <a:rPr lang="en-US" sz="1200" b="1" kern="1200" dirty="0" err="1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Zeu</a:t>
                </a: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- Photic depth                ZEU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3. Sea Surf Temperature    MCSST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4. </a:t>
                </a:r>
                <a:r>
                  <a:rPr lang="en-US" sz="1200" b="1" kern="1200" dirty="0" err="1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Kd</a:t>
                </a: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- Attenuation </a:t>
                </a:r>
                <a:r>
                  <a:rPr lang="en-US" sz="1200" b="1" kern="1200" dirty="0" err="1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Coef</a:t>
                </a: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     KD486 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5. BB551- Backscattering    BB551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6. Absorption 443                  A443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7. Salinity </a:t>
                </a:r>
                <a:r>
                  <a:rPr lang="en-US" sz="10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(absorption 486-550)          </a:t>
                </a: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SAL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i="1" u="sng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America Seas Model  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8. Sea Surf    Temperature      </a:t>
                </a:r>
                <a:r>
                  <a:rPr lang="en-US" sz="1200" b="1" kern="1200" dirty="0" err="1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amsst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9. </a:t>
                </a:r>
                <a:r>
                  <a:rPr lang="en-US" sz="1200" b="1" kern="1200" dirty="0" err="1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AmSalinity</a:t>
                </a: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                          </a:t>
                </a:r>
                <a:r>
                  <a:rPr lang="en-US" sz="1200" b="1" kern="1200" dirty="0" err="1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amsal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10</a:t>
                </a:r>
                <a:r>
                  <a:rPr lang="en-US" sz="1200" b="1" kern="1200" dirty="0" smtClean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. </a:t>
                </a:r>
                <a:r>
                  <a:rPr lang="en-US" sz="1200" b="1" i="1" kern="1200" dirty="0" err="1" smtClean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AmCurrents</a:t>
                </a:r>
                <a:r>
                  <a:rPr lang="en-US" sz="1200" b="1" kern="1200" dirty="0" smtClean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                       </a:t>
                </a:r>
                <a:r>
                  <a:rPr lang="en-US" sz="1200" b="1" kern="1200" dirty="0" err="1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amcurr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11. Am </a:t>
                </a:r>
                <a:r>
                  <a:rPr lang="en-US" sz="1200" b="1" kern="1200" dirty="0" err="1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AbCurrent</a:t>
                </a:r>
                <a:r>
                  <a:rPr lang="en-US" sz="1200" b="1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Vector     amC1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4" name="TextBox 1033"/>
              <p:cNvSpPr txBox="1"/>
              <p:nvPr/>
            </p:nvSpPr>
            <p:spPr>
              <a:xfrm>
                <a:off x="2182495" y="26984"/>
                <a:ext cx="1398292" cy="242477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kern="1200" dirty="0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B -</a:t>
                </a:r>
                <a:r>
                  <a:rPr lang="en-US" sz="1600" kern="1200" dirty="0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 </a:t>
                </a:r>
                <a:r>
                  <a:rPr lang="en-US" sz="1200" b="1" kern="1200" dirty="0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Products –KML 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For each property  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u="sng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File Name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1. Weekly 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2. </a:t>
                </a:r>
                <a:r>
                  <a:rPr lang="en-US" sz="1000" kern="12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StDev</a:t>
                </a: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 Mask 4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3. </a:t>
                </a:r>
                <a:r>
                  <a:rPr lang="en-US" sz="1000" kern="12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StDev</a:t>
                </a: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 Mask 3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4. </a:t>
                </a:r>
                <a:r>
                  <a:rPr lang="en-US" sz="1000" kern="12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StDev</a:t>
                </a: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 Mask 2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5. StDevmask1 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6. StDevMask1.5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7. StDevMask0.5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8. </a:t>
                </a:r>
                <a:r>
                  <a:rPr lang="en-US" sz="1000" kern="12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StDev</a:t>
                </a: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 Image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9. Anomaly 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10. 8Wk </a:t>
                </a:r>
                <a:r>
                  <a:rPr lang="en-US" sz="1000" kern="12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Calibri"/>
                    <a:ea typeface="Times New Roman"/>
                    <a:cs typeface="Times New Roman"/>
                  </a:rPr>
                  <a:t>Avg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974390" y="337117"/>
                <a:ext cx="2029968" cy="1334532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974390" y="1671653"/>
                <a:ext cx="1956816" cy="143718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" name="TextBox 2"/>
              <p:cNvSpPr txBox="1"/>
              <p:nvPr/>
            </p:nvSpPr>
            <p:spPr>
              <a:xfrm>
                <a:off x="3690114" y="-73997"/>
                <a:ext cx="2540319" cy="336319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kern="1200" dirty="0">
                    <a:solidFill>
                      <a:srgbClr val="FF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C </a:t>
                </a:r>
                <a:r>
                  <a:rPr lang="en-US" sz="1200" b="1" kern="1200" dirty="0">
                    <a:solidFill>
                      <a:srgbClr val="FF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- File Names – Chlorophyll &amp; AMSST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 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 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8" name="TextBox 8"/>
              <p:cNvSpPr txBox="1"/>
              <p:nvPr/>
            </p:nvSpPr>
            <p:spPr>
              <a:xfrm>
                <a:off x="3690114" y="248728"/>
                <a:ext cx="308529" cy="285988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1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2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3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4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5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6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7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8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9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10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1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2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3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4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5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6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7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8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9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b="1" kern="1200">
                    <a:solidFill>
                      <a:srgbClr val="0000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10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 flipV="1">
              <a:off x="1570560" y="585502"/>
              <a:ext cx="737675" cy="25877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570560" y="844276"/>
              <a:ext cx="737675" cy="9057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740593" y="337086"/>
              <a:ext cx="1084818" cy="2484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869178" y="1749988"/>
              <a:ext cx="956233" cy="7904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401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23622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end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58619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25" y="907873"/>
            <a:ext cx="7272040" cy="5840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1607" y="685800"/>
            <a:ext cx="395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USGS – Activities  for the Bonnie Carrie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80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0054"/>
            <a:ext cx="9144000" cy="4937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219200"/>
            <a:ext cx="9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HYCOM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35196"/>
            <a:ext cx="518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Difference  Mar 28, 2018   NCOM and HYCOM </a:t>
            </a:r>
          </a:p>
          <a:p>
            <a:r>
              <a:rPr lang="en-US" dirty="0"/>
              <a:t> </a:t>
            </a:r>
            <a:r>
              <a:rPr lang="en-US" dirty="0" smtClean="0"/>
              <a:t>Surface salinity and currents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8515" y="6807780"/>
            <a:ext cx="86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NCOM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981527"/>
            <a:ext cx="9144000" cy="4937365"/>
            <a:chOff x="0" y="960317"/>
            <a:chExt cx="9144000" cy="4937365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960317"/>
              <a:ext cx="9144000" cy="4937365"/>
              <a:chOff x="0" y="960317"/>
              <a:chExt cx="9144000" cy="4937365"/>
            </a:xfrm>
          </p:grpSpPr>
          <p:pic>
            <p:nvPicPr>
              <p:cNvPr id="8" name="Picture 7" descr="Screen Clippi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960317"/>
                <a:ext cx="9144000" cy="4937365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69449" y="1143000"/>
                <a:ext cx="22257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NCOM Current White</a:t>
                </a:r>
              </a:p>
              <a:p>
                <a:r>
                  <a:rPr lang="en-US" b="1" dirty="0" smtClean="0">
                    <a:solidFill>
                      <a:schemeClr val="bg1"/>
                    </a:solidFill>
                  </a:rPr>
                  <a:t>HYCOM Black  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895600" y="5029200"/>
              <a:ext cx="3917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Uncertainty is the Difference 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42092" y="-16306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Daily OWX Products  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400800" y="196334"/>
            <a:ext cx="2183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Identify Locations of </a:t>
            </a:r>
          </a:p>
          <a:p>
            <a:pPr algn="ctr"/>
            <a:r>
              <a:rPr lang="en-US" b="1" dirty="0" smtClean="0"/>
              <a:t>Uncertainty </a:t>
            </a:r>
            <a:endParaRPr lang="en-US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-108525" y="981527"/>
            <a:ext cx="9241527" cy="5050271"/>
            <a:chOff x="-97527" y="903864"/>
            <a:chExt cx="9241527" cy="5050271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903864"/>
              <a:ext cx="9144000" cy="5050271"/>
              <a:chOff x="0" y="903864"/>
              <a:chExt cx="9144000" cy="5050271"/>
            </a:xfrm>
          </p:grpSpPr>
          <p:pic>
            <p:nvPicPr>
              <p:cNvPr id="13" name="Picture 12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903864"/>
                <a:ext cx="9144000" cy="505027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42041" y="981527"/>
                <a:ext cx="33813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Uncertainty Currents  Difference  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17792" y="1606600"/>
              <a:ext cx="1087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Opposite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-1026499" y="3244334"/>
              <a:ext cx="22272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Direction  </a:t>
              </a:r>
              <a:r>
                <a:rPr lang="en-US" dirty="0" smtClean="0">
                  <a:solidFill>
                    <a:schemeClr val="bg1"/>
                  </a:solidFill>
                </a:rPr>
                <a:t>Difference 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22123" y="6306766"/>
            <a:ext cx="4563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Add Data available for    GOOGLE  EARTH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7652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962400" y="6556781"/>
            <a:ext cx="2350758" cy="307822"/>
          </a:xfrm>
        </p:spPr>
        <p:txBody>
          <a:bodyPr/>
          <a:lstStyle/>
          <a:p>
            <a:r>
              <a:rPr lang="en-US" smtClean="0"/>
              <a:t>SPIE- 2017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64942" y="6531128"/>
            <a:ext cx="1732137" cy="307822"/>
          </a:xfrm>
        </p:spPr>
        <p:txBody>
          <a:bodyPr/>
          <a:lstStyle/>
          <a:p>
            <a:fld id="{6B262988-CCDE-492F-9729-4259413001D9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86576"/>
            <a:ext cx="757827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Event -   Mississippi Plume to Key West 	       Aug 2015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LOOP Current  </a:t>
            </a:r>
            <a:endParaRPr lang="en-US" sz="2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807566" y="1524000"/>
            <a:ext cx="7423445" cy="5257800"/>
            <a:chOff x="-3352800" y="-2331361"/>
            <a:chExt cx="9144000" cy="62365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352800" y="-2331361"/>
              <a:ext cx="9144000" cy="623656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1752600" y="-2184916"/>
              <a:ext cx="18325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Aug 19,2015 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7566" y="1524000"/>
            <a:ext cx="7423445" cy="5257800"/>
            <a:chOff x="7010400" y="-2743200"/>
            <a:chExt cx="9144000" cy="62365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400" y="-2743200"/>
              <a:ext cx="9144000" cy="623656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58200" y="-2665631"/>
              <a:ext cx="1816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Aug 24,2015 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7566" y="1524000"/>
            <a:ext cx="7423445" cy="5257800"/>
            <a:chOff x="-2743200" y="4343400"/>
            <a:chExt cx="9144000" cy="62365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43200" y="4343400"/>
              <a:ext cx="9144000" cy="62365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-1296117" y="4495800"/>
              <a:ext cx="1816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Aug 26,2015 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97732" y="1511862"/>
            <a:ext cx="7423445" cy="5257800"/>
            <a:chOff x="6781800" y="4048049"/>
            <a:chExt cx="9144000" cy="62365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800" y="4048049"/>
              <a:ext cx="9144000" cy="62365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971341" y="4068424"/>
              <a:ext cx="1832553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Aug 27,2015 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40748" y="877669"/>
            <a:ext cx="606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How Abnormal was this advent in last few months?   </a:t>
            </a:r>
          </a:p>
          <a:p>
            <a:r>
              <a:rPr lang="en-US" b="1" dirty="0" smtClean="0"/>
              <a:t> What regions  were  affected?  Define Level of Uncertainty?   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43900" y="6019800"/>
            <a:ext cx="593111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Daily Chlorophyll and Surface Currents and Salinity Contours?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67451" y="548241"/>
            <a:ext cx="203446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Plume to Key West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rot="20832842" flipV="1">
            <a:off x="5791616" y="4391329"/>
            <a:ext cx="982871" cy="254883"/>
          </a:xfrm>
          <a:prstGeom prst="curvedDownArrow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3909929"/>
            <a:ext cx="2372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Cyclonic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Eddy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1305482" y="5537342"/>
            <a:ext cx="383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Tried Different  Mean Time Levels</a:t>
            </a:r>
          </a:p>
          <a:p>
            <a:r>
              <a:rPr lang="en-US" dirty="0" smtClean="0"/>
              <a:t>If the Mean to large than no anomaly.  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5376587" y="5477609"/>
            <a:ext cx="3318491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Similar products Used In HABS for data collection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335" y="970485"/>
            <a:ext cx="4436046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381" y="1008074"/>
            <a:ext cx="4379385" cy="281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1965" y="2856843"/>
            <a:ext cx="244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8-21-2015  Weekly </a:t>
            </a:r>
            <a:r>
              <a:rPr lang="en-US" b="1" dirty="0" err="1" smtClean="0">
                <a:solidFill>
                  <a:schemeClr val="bg1"/>
                </a:solidFill>
              </a:rPr>
              <a:t>Chl</a:t>
            </a:r>
            <a:r>
              <a:rPr lang="en-US" b="1" dirty="0" smtClean="0">
                <a:solidFill>
                  <a:schemeClr val="bg1"/>
                </a:solidFill>
              </a:rPr>
              <a:t>  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6587" y="2785167"/>
            <a:ext cx="276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2 week lag  8 Week mean 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0933" y="590490"/>
            <a:ext cx="270644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Chlorophyll    Hotspots  </a:t>
            </a:r>
            <a:endParaRPr lang="en-US" sz="20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1705024" y="4041549"/>
            <a:ext cx="5766844" cy="716767"/>
            <a:chOff x="1447800" y="5804263"/>
            <a:chExt cx="5766844" cy="1053737"/>
          </a:xfrm>
        </p:grpSpPr>
        <p:sp>
          <p:nvSpPr>
            <p:cNvPr id="7" name="Right Arrow 6"/>
            <p:cNvSpPr/>
            <p:nvPr/>
          </p:nvSpPr>
          <p:spPr>
            <a:xfrm>
              <a:off x="1828800" y="5867400"/>
              <a:ext cx="5385844" cy="609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1447800" y="5804263"/>
              <a:ext cx="710156" cy="60960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86386" y="6488668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8-21</a:t>
              </a:r>
              <a:endParaRPr lang="en-US" dirty="0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2421454" y="5833348"/>
              <a:ext cx="576970" cy="635726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4998415" y="5859474"/>
              <a:ext cx="609600" cy="6096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23091" y="5966544"/>
              <a:ext cx="993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 weeks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19701" y="6477000"/>
              <a:ext cx="3302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8-04                                         6-04  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57691" y="5924396"/>
              <a:ext cx="1503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 week Mean 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664938" y="5846411"/>
              <a:ext cx="2593276" cy="261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4"/>
              <a:endCxn id="11" idx="2"/>
            </p:cNvCxnSpPr>
            <p:nvPr/>
          </p:nvCxnSpPr>
          <p:spPr>
            <a:xfrm>
              <a:off x="2998424" y="6469074"/>
              <a:ext cx="19999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85979" y="557403"/>
            <a:ext cx="490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are the abnormal  Hotspots in   8-21- 2015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 flipH="1">
            <a:off x="4579315" y="2033202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g/m^3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1327054" y="3175057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952999"/>
            <a:ext cx="679589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Difference    with Weekly and  MEAN  </a:t>
            </a:r>
            <a:r>
              <a:rPr lang="en-US" sz="2400" b="1" dirty="0" smtClean="0">
                <a:sym typeface="Wingdings" panose="05000000000000000000" pitchFamily="2" charset="2"/>
              </a:rPr>
              <a:t> Anomaly  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24" name="Rectangle 23"/>
          <p:cNvSpPr/>
          <p:nvPr/>
        </p:nvSpPr>
        <p:spPr>
          <a:xfrm>
            <a:off x="125629" y="50682"/>
            <a:ext cx="769427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prstClr val="black"/>
                </a:solidFill>
              </a:rPr>
              <a:t>Defining  Dynamic </a:t>
            </a:r>
            <a:r>
              <a:rPr lang="en-US" sz="2800" b="1" dirty="0">
                <a:solidFill>
                  <a:prstClr val="black"/>
                </a:solidFill>
              </a:rPr>
              <a:t>Anomalies </a:t>
            </a:r>
            <a:r>
              <a:rPr lang="en-US" sz="2800" b="1" dirty="0" smtClean="0">
                <a:solidFill>
                  <a:prstClr val="black"/>
                </a:solidFill>
              </a:rPr>
              <a:t>Properties –DAP    </a:t>
            </a:r>
            <a:endParaRPr lang="en-US" sz="2800" b="1" dirty="0">
              <a:solidFill>
                <a:prstClr val="black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939793" y="15036"/>
            <a:ext cx="932743" cy="697423"/>
            <a:chOff x="7924800" y="336548"/>
            <a:chExt cx="834138" cy="825848"/>
          </a:xfrm>
        </p:grpSpPr>
        <p:sp>
          <p:nvSpPr>
            <p:cNvPr id="28" name="Oval 27"/>
            <p:cNvSpPr/>
            <p:nvPr/>
          </p:nvSpPr>
          <p:spPr>
            <a:xfrm>
              <a:off x="7924800" y="336548"/>
              <a:ext cx="834138" cy="82584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57894" y="404339"/>
              <a:ext cx="611909" cy="690265"/>
            </a:xfrm>
            <a:prstGeom prst="rect">
              <a:avLst/>
            </a:prstGeom>
            <a:noFill/>
          </p:spPr>
          <p:txBody>
            <a:bodyPr wrap="none" rtlCol="0">
              <a:prstTxWarp prst="textInflate">
                <a:avLst/>
              </a:prstTxWarp>
              <a:spAutoFit/>
            </a:bodyPr>
            <a:lstStyle/>
            <a:p>
              <a:r>
                <a:rPr lang="en-US" sz="3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Dynamic </a:t>
              </a:r>
            </a:p>
            <a:p>
              <a:r>
                <a:rPr lang="en-US" sz="3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Anomaly </a:t>
              </a:r>
            </a:p>
            <a:p>
              <a:endParaRPr lang="en-US" sz="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endParaRPr lang="en-US" sz="3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endParaRPr lang="en-US" sz="3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r>
                <a:rPr lang="en-US" sz="3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Properties</a:t>
              </a:r>
              <a:r>
                <a:rPr lang="en-US" sz="3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endParaRPr lang="en-US" sz="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091435" y="564805"/>
              <a:ext cx="588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DAP</a:t>
              </a:r>
              <a:endPara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715681" y="6277827"/>
            <a:ext cx="5689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</a:rPr>
              <a:t> Products Anomaly ---- </a:t>
            </a:r>
            <a:r>
              <a:rPr lang="en-US" sz="2400" dirty="0" smtClean="0">
                <a:solidFill>
                  <a:srgbClr val="FF0000"/>
                </a:solidFill>
              </a:rPr>
              <a:t>Ai</a:t>
            </a:r>
            <a:r>
              <a:rPr lang="en-US" sz="2400" baseline="-25000" dirty="0" smtClean="0">
                <a:solidFill>
                  <a:srgbClr val="FF0000"/>
                </a:solidFill>
              </a:rPr>
              <a:t>n</a:t>
            </a:r>
            <a:r>
              <a:rPr lang="en-US" sz="2400" dirty="0" smtClean="0">
                <a:solidFill>
                  <a:srgbClr val="FF0000"/>
                </a:solidFill>
              </a:rPr>
              <a:t>= i</a:t>
            </a:r>
            <a:r>
              <a:rPr lang="en-US" sz="2400" baseline="-25000" dirty="0" smtClean="0">
                <a:solidFill>
                  <a:srgbClr val="FF0000"/>
                </a:solidFill>
              </a:rPr>
              <a:t>n</a:t>
            </a:r>
            <a:r>
              <a:rPr lang="en-US" sz="2400" dirty="0" smtClean="0">
                <a:solidFill>
                  <a:srgbClr val="FF0000"/>
                </a:solidFill>
              </a:rPr>
              <a:t>-Mi</a:t>
            </a:r>
            <a:r>
              <a:rPr lang="en-US" sz="2400" baseline="-25000" dirty="0" smtClean="0">
                <a:solidFill>
                  <a:srgbClr val="FF0000"/>
                </a:solidFill>
              </a:rPr>
              <a:t>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110" y="6185495"/>
            <a:ext cx="214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0000"/>
                </a:solidFill>
              </a:rPr>
              <a:t>Chl</a:t>
            </a:r>
            <a:r>
              <a:rPr lang="en-US" b="1" dirty="0" smtClean="0">
                <a:solidFill>
                  <a:srgbClr val="FF0000"/>
                </a:solidFill>
              </a:rPr>
              <a:t>,  </a:t>
            </a:r>
            <a:r>
              <a:rPr lang="en-US" b="1" dirty="0" err="1" smtClean="0">
                <a:solidFill>
                  <a:srgbClr val="FF0000"/>
                </a:solidFill>
              </a:rPr>
              <a:t>Eu</a:t>
            </a:r>
            <a:r>
              <a:rPr lang="en-US" b="1" dirty="0" smtClean="0">
                <a:solidFill>
                  <a:srgbClr val="FF0000"/>
                </a:solidFill>
              </a:rPr>
              <a:t>, bb,  Salinity, SST, Currents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2251921" y="6277827"/>
            <a:ext cx="395191" cy="603225"/>
          </a:xfrm>
          <a:prstGeom prst="rightArrow">
            <a:avLst>
              <a:gd name="adj1" fmla="val 50000"/>
              <a:gd name="adj2" fmla="val 4383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14915" y="821323"/>
            <a:ext cx="1826526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Plume to Key West 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2179000" y="4374490"/>
            <a:ext cx="499678" cy="578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14" idx="2"/>
          </p:cNvCxnSpPr>
          <p:nvPr/>
        </p:nvCxnSpPr>
        <p:spPr>
          <a:xfrm flipV="1">
            <a:off x="4255643" y="4374490"/>
            <a:ext cx="11017" cy="6547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SPIE- 2017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62988-CCDE-492F-9729-4259413001D9}" type="slidenum">
              <a:rPr lang="en-US" smtClean="0"/>
              <a:t>5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445837" y="3210477"/>
            <a:ext cx="8112919" cy="3139321"/>
            <a:chOff x="1445837" y="3210477"/>
            <a:chExt cx="8112919" cy="3139321"/>
          </a:xfrm>
        </p:grpSpPr>
        <p:grpSp>
          <p:nvGrpSpPr>
            <p:cNvPr id="45" name="Group 44"/>
            <p:cNvGrpSpPr/>
            <p:nvPr/>
          </p:nvGrpSpPr>
          <p:grpSpPr>
            <a:xfrm>
              <a:off x="1445837" y="3210477"/>
              <a:ext cx="8112919" cy="3139321"/>
              <a:chOff x="878680" y="3764476"/>
              <a:chExt cx="8112919" cy="3139321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878680" y="3764476"/>
                <a:ext cx="8112919" cy="3139321"/>
                <a:chOff x="878680" y="3764476"/>
                <a:chExt cx="8112919" cy="3139321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3086226" y="3793607"/>
                  <a:ext cx="5905373" cy="3038219"/>
                  <a:chOff x="4584334" y="4036922"/>
                  <a:chExt cx="4435144" cy="2785033"/>
                </a:xfrm>
              </p:grpSpPr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584334" y="4036922"/>
                    <a:ext cx="4435144" cy="2785033"/>
                  </a:xfrm>
                  <a:prstGeom prst="rect">
                    <a:avLst/>
                  </a:prstGeom>
                  <a:ln>
                    <a:solidFill>
                      <a:schemeClr val="bg1"/>
                    </a:solidFill>
                  </a:ln>
                </p:spPr>
              </p:pic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5093263" y="4056740"/>
                    <a:ext cx="997850" cy="592470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Chlorophyll </a:t>
                    </a:r>
                  </a:p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Anomaly 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2" name="TextBox 41"/>
                <p:cNvSpPr txBox="1"/>
                <p:nvPr/>
              </p:nvSpPr>
              <p:spPr>
                <a:xfrm>
                  <a:off x="878680" y="3764476"/>
                  <a:ext cx="2217015" cy="31393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	Higher </a:t>
                  </a:r>
                </a:p>
                <a:p>
                  <a:endParaRPr lang="en-US" dirty="0"/>
                </a:p>
                <a:p>
                  <a:endParaRPr lang="en-US" dirty="0" smtClean="0"/>
                </a:p>
                <a:p>
                  <a:endParaRPr lang="en-US" dirty="0"/>
                </a:p>
                <a:p>
                  <a:r>
                    <a:rPr lang="en-US" dirty="0" smtClean="0"/>
                    <a:t>	None </a:t>
                  </a:r>
                </a:p>
                <a:p>
                  <a:endParaRPr lang="en-US" dirty="0"/>
                </a:p>
                <a:p>
                  <a:endParaRPr lang="en-US" dirty="0" smtClean="0"/>
                </a:p>
                <a:p>
                  <a:r>
                    <a:rPr lang="en-US" dirty="0" smtClean="0"/>
                    <a:t>	Lower</a:t>
                  </a:r>
                </a:p>
                <a:p>
                  <a:endParaRPr lang="en-US" dirty="0"/>
                </a:p>
                <a:p>
                  <a:endParaRPr lang="en-US" dirty="0" smtClean="0"/>
                </a:p>
                <a:p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 rot="16200000">
                <a:off x="2574658" y="4821826"/>
                <a:ext cx="7738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Mg/m</a:t>
                </a:r>
                <a:r>
                  <a:rPr lang="en-US" sz="1600" baseline="30000" dirty="0" smtClean="0"/>
                  <a:t>2</a:t>
                </a:r>
                <a:endParaRPr lang="en-US" sz="1600" baseline="30000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275915" y="4525245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Higher</a:t>
              </a:r>
              <a:endParaRPr lang="en-US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69701" y="3535598"/>
              <a:ext cx="6043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Lower 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61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590800" y="18669000"/>
            <a:ext cx="2133600" cy="365125"/>
          </a:xfrm>
        </p:spPr>
        <p:txBody>
          <a:bodyPr/>
          <a:lstStyle/>
          <a:p>
            <a:fld id="{6B262988-CCDE-492F-9729-4259413001D9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897" y="4862394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Sequence  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200" y="385965"/>
            <a:ext cx="9067800" cy="6477000"/>
            <a:chOff x="76200" y="473141"/>
            <a:chExt cx="9067800" cy="6477000"/>
          </a:xfrm>
        </p:grpSpPr>
        <p:grpSp>
          <p:nvGrpSpPr>
            <p:cNvPr id="8" name="Group 7"/>
            <p:cNvGrpSpPr/>
            <p:nvPr/>
          </p:nvGrpSpPr>
          <p:grpSpPr>
            <a:xfrm>
              <a:off x="76200" y="473141"/>
              <a:ext cx="9067800" cy="6477000"/>
              <a:chOff x="76200" y="473141"/>
              <a:chExt cx="9067800" cy="6477000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825" r="13277"/>
              <a:stretch/>
            </p:blipFill>
            <p:spPr bwMode="auto">
              <a:xfrm>
                <a:off x="76200" y="473141"/>
                <a:ext cx="9067800" cy="647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6897" y="3335673"/>
                <a:ext cx="1811707" cy="1323439"/>
              </a:xfrm>
              <a:prstGeom prst="rect">
                <a:avLst/>
              </a:prstGeom>
              <a:solidFill>
                <a:srgbClr val="FF33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="1" dirty="0" smtClean="0"/>
              </a:p>
              <a:p>
                <a:pPr algn="ctr"/>
                <a:r>
                  <a:rPr lang="en-US" sz="2000" b="1" dirty="0" smtClean="0"/>
                  <a:t>Weekly  </a:t>
                </a:r>
              </a:p>
              <a:p>
                <a:pPr algn="ctr"/>
                <a:r>
                  <a:rPr lang="en-US" sz="2000" b="1" dirty="0" smtClean="0"/>
                  <a:t>Sept 21, 2015</a:t>
                </a:r>
              </a:p>
              <a:p>
                <a:pPr algn="ctr"/>
                <a:endParaRPr lang="en-US" sz="2000" b="1" dirty="0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5575" y="4951629"/>
              <a:ext cx="549600" cy="199851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0" y="381000"/>
            <a:ext cx="9220200" cy="6477000"/>
            <a:chOff x="-9439840" y="473141"/>
            <a:chExt cx="9144000" cy="6477000"/>
          </a:xfrm>
        </p:grpSpPr>
        <p:grpSp>
          <p:nvGrpSpPr>
            <p:cNvPr id="7" name="Group 6"/>
            <p:cNvGrpSpPr/>
            <p:nvPr/>
          </p:nvGrpSpPr>
          <p:grpSpPr>
            <a:xfrm>
              <a:off x="-9439840" y="473141"/>
              <a:ext cx="9144000" cy="6477000"/>
              <a:chOff x="85160" y="334127"/>
              <a:chExt cx="9144000" cy="6477000"/>
            </a:xfrm>
          </p:grpSpPr>
          <p:pic>
            <p:nvPicPr>
              <p:cNvPr id="4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322" r="12549"/>
              <a:stretch/>
            </p:blipFill>
            <p:spPr bwMode="auto">
              <a:xfrm>
                <a:off x="85160" y="334127"/>
                <a:ext cx="9144000" cy="647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13710" y="3139466"/>
                <a:ext cx="1811707" cy="1446550"/>
              </a:xfrm>
              <a:prstGeom prst="rect">
                <a:avLst/>
              </a:prstGeom>
              <a:solidFill>
                <a:srgbClr val="FF33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="1" dirty="0" smtClean="0"/>
              </a:p>
              <a:p>
                <a:pPr algn="ctr"/>
                <a:r>
                  <a:rPr lang="en-US" sz="2400" b="1" dirty="0" smtClean="0"/>
                  <a:t>8 Week Average </a:t>
                </a:r>
              </a:p>
              <a:p>
                <a:pPr algn="ctr"/>
                <a:endParaRPr lang="en-US" sz="2000" b="1" dirty="0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970683" y="4890509"/>
              <a:ext cx="353990" cy="1998512"/>
            </a:xfrm>
            <a:prstGeom prst="rect">
              <a:avLst/>
            </a:prstGeom>
          </p:spPr>
        </p:pic>
      </p:grp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22" r="12549" b="518"/>
          <a:stretch/>
        </p:blipFill>
        <p:spPr bwMode="auto">
          <a:xfrm>
            <a:off x="0" y="385965"/>
            <a:ext cx="92583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0" y="381000"/>
            <a:ext cx="9258300" cy="6477000"/>
            <a:chOff x="-152400" y="7162800"/>
            <a:chExt cx="9143999" cy="6477000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322" r="12549"/>
            <a:stretch/>
          </p:blipFill>
          <p:spPr bwMode="auto">
            <a:xfrm>
              <a:off x="-152400" y="7162800"/>
              <a:ext cx="9143999" cy="64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204402" y="11429999"/>
              <a:ext cx="725727" cy="2209800"/>
              <a:chOff x="-357089" y="2399084"/>
              <a:chExt cx="955102" cy="289932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13341" y="2399084"/>
                <a:ext cx="711354" cy="2899322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rot="16200000" flipH="1">
                <a:off x="-943524" y="3385430"/>
                <a:ext cx="1537417" cy="364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</a:t>
                </a:r>
                <a:r>
                  <a:rPr lang="en-US" sz="1200" dirty="0" smtClean="0"/>
                  <a:t>g/m^3</a:t>
                </a:r>
                <a:endParaRPr lang="en-US" sz="1200" dirty="0"/>
              </a:p>
            </p:txBody>
          </p:sp>
        </p:grp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SPIE- 2017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0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-65722" y="4068354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Abnormal conditions during this event are 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currently under  investigation. </a:t>
            </a:r>
          </a:p>
          <a:p>
            <a:endParaRPr lang="en-US" sz="2000" b="1" dirty="0"/>
          </a:p>
          <a:p>
            <a:r>
              <a:rPr lang="en-US" sz="2000" b="1" dirty="0" smtClean="0"/>
              <a:t>What  were conditions  “prior” to the  time it was 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	 observed? </a:t>
            </a:r>
          </a:p>
          <a:p>
            <a:r>
              <a:rPr lang="en-US" sz="2000" b="1" dirty="0" smtClean="0"/>
              <a:t> </a:t>
            </a:r>
          </a:p>
          <a:p>
            <a:r>
              <a:rPr lang="en-US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skerville Old Face" panose="02020602080505020303" pitchFamily="18" charset="0"/>
              </a:rPr>
              <a:t>Perhaps the bleaching event was occurring  before it  was discovered?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58478" y="6356350"/>
            <a:ext cx="2895600" cy="365125"/>
          </a:xfrm>
        </p:spPr>
        <p:txBody>
          <a:bodyPr/>
          <a:lstStyle/>
          <a:p>
            <a:r>
              <a:rPr lang="en-US" smtClean="0"/>
              <a:t>SPIE- 2017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87478" y="6356350"/>
            <a:ext cx="2133600" cy="365125"/>
          </a:xfrm>
        </p:spPr>
        <p:txBody>
          <a:bodyPr/>
          <a:lstStyle/>
          <a:p>
            <a:fld id="{6B262988-CCDE-492F-9729-4259413001D9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472" y="17245"/>
            <a:ext cx="8042928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Flower Garden Banks    July 2016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50" y="875795"/>
            <a:ext cx="4431835" cy="25919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0472" y="875795"/>
            <a:ext cx="1508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July  27, 2016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Weekly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878" y="3002821"/>
            <a:ext cx="3276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Is this Salinity typical ?   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74362" y="480822"/>
            <a:ext cx="346280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Salinity     Anomaly -  MASK 2   </a:t>
            </a:r>
            <a:endParaRPr lang="en-US" sz="2000" b="1" dirty="0"/>
          </a:p>
        </p:txBody>
      </p:sp>
      <p:sp>
        <p:nvSpPr>
          <p:cNvPr id="17" name="Right Arrow 16"/>
          <p:cNvSpPr/>
          <p:nvPr/>
        </p:nvSpPr>
        <p:spPr>
          <a:xfrm>
            <a:off x="4241523" y="1889721"/>
            <a:ext cx="388091" cy="6868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257673" y="-27268"/>
            <a:ext cx="827850" cy="697423"/>
            <a:chOff x="7924800" y="336548"/>
            <a:chExt cx="834138" cy="825848"/>
          </a:xfrm>
        </p:grpSpPr>
        <p:sp>
          <p:nvSpPr>
            <p:cNvPr id="19" name="Oval 18"/>
            <p:cNvSpPr/>
            <p:nvPr/>
          </p:nvSpPr>
          <p:spPr>
            <a:xfrm>
              <a:off x="7924800" y="336548"/>
              <a:ext cx="834138" cy="82584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57894" y="404339"/>
              <a:ext cx="611909" cy="690265"/>
            </a:xfrm>
            <a:prstGeom prst="rect">
              <a:avLst/>
            </a:prstGeom>
            <a:noFill/>
          </p:spPr>
          <p:txBody>
            <a:bodyPr wrap="none" rtlCol="0">
              <a:prstTxWarp prst="textInflate">
                <a:avLst/>
              </a:prstTxWarp>
              <a:spAutoFit/>
            </a:bodyPr>
            <a:lstStyle/>
            <a:p>
              <a:r>
                <a:rPr lang="en-US" sz="3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Dynamic </a:t>
              </a:r>
            </a:p>
            <a:p>
              <a:r>
                <a:rPr lang="en-US" sz="3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Anomaly </a:t>
              </a:r>
            </a:p>
            <a:p>
              <a:endParaRPr lang="en-US" sz="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endParaRPr lang="en-US" sz="3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endParaRPr lang="en-US" sz="3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r>
                <a:rPr lang="en-US" sz="300" b="1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Properties</a:t>
              </a:r>
              <a:r>
                <a:rPr lang="en-US" sz="3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endParaRPr lang="en-US" sz="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91435" y="564805"/>
              <a:ext cx="588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DAP</a:t>
              </a:r>
              <a:endPara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1883" y="511600"/>
            <a:ext cx="431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Bleaching event  was observed in late July   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916953" y="2061712"/>
            <a:ext cx="331991" cy="34284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3299" y="880932"/>
            <a:ext cx="4116502" cy="30354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0474" y="880934"/>
            <a:ext cx="1821031" cy="67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July 27-2016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Anomaly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542159" y="2220742"/>
            <a:ext cx="427022" cy="3558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25" y="875795"/>
            <a:ext cx="654230" cy="311904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959201" y="852089"/>
            <a:ext cx="339944" cy="32162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latin typeface="Arial Black" panose="020B0A04020102020204" pitchFamily="34" charset="0"/>
              </a:rPr>
              <a:t>10</a:t>
            </a:r>
          </a:p>
          <a:p>
            <a:endParaRPr lang="en-US" sz="900" dirty="0" smtClean="0">
              <a:latin typeface="Arial Black" panose="020B0A04020102020204" pitchFamily="34" charset="0"/>
            </a:endParaRPr>
          </a:p>
          <a:p>
            <a:r>
              <a:rPr lang="en-US" sz="1000" dirty="0" smtClean="0">
                <a:latin typeface="Arial Black" panose="020B0A04020102020204" pitchFamily="34" charset="0"/>
              </a:rPr>
              <a:t>8</a:t>
            </a:r>
          </a:p>
          <a:p>
            <a:endParaRPr lang="en-US" sz="1000" dirty="0">
              <a:latin typeface="Arial Black" panose="020B0A04020102020204" pitchFamily="34" charset="0"/>
            </a:endParaRPr>
          </a:p>
          <a:p>
            <a:r>
              <a:rPr lang="en-US" sz="1000" dirty="0" smtClean="0">
                <a:latin typeface="Arial Black" panose="020B0A04020102020204" pitchFamily="34" charset="0"/>
              </a:rPr>
              <a:t>6</a:t>
            </a:r>
          </a:p>
          <a:p>
            <a:endParaRPr lang="en-US" sz="1000" dirty="0">
              <a:latin typeface="Arial Black" panose="020B0A04020102020204" pitchFamily="34" charset="0"/>
            </a:endParaRPr>
          </a:p>
          <a:p>
            <a:r>
              <a:rPr lang="en-US" sz="1000" dirty="0" smtClean="0">
                <a:latin typeface="Arial Black" panose="020B0A04020102020204" pitchFamily="34" charset="0"/>
              </a:rPr>
              <a:t>4</a:t>
            </a:r>
          </a:p>
          <a:p>
            <a:endParaRPr lang="en-US" sz="1000" dirty="0">
              <a:latin typeface="Arial Black" panose="020B0A04020102020204" pitchFamily="34" charset="0"/>
            </a:endParaRPr>
          </a:p>
          <a:p>
            <a:r>
              <a:rPr lang="en-US" sz="1000" dirty="0" smtClean="0">
                <a:latin typeface="Arial Black" panose="020B0A04020102020204" pitchFamily="34" charset="0"/>
              </a:rPr>
              <a:t>2</a:t>
            </a:r>
          </a:p>
          <a:p>
            <a:endParaRPr lang="en-US" sz="1000" dirty="0">
              <a:latin typeface="Arial Black" panose="020B0A04020102020204" pitchFamily="34" charset="0"/>
            </a:endParaRPr>
          </a:p>
          <a:p>
            <a:r>
              <a:rPr lang="en-US" sz="1000" dirty="0" smtClean="0">
                <a:latin typeface="Arial Black" panose="020B0A04020102020204" pitchFamily="34" charset="0"/>
              </a:rPr>
              <a:t>0</a:t>
            </a:r>
            <a:endParaRPr lang="en-US" sz="1000" dirty="0">
              <a:latin typeface="Arial Black" panose="020B0A04020102020204" pitchFamily="34" charset="0"/>
            </a:endParaRPr>
          </a:p>
          <a:p>
            <a:endParaRPr lang="en-US" sz="1000" dirty="0" smtClean="0">
              <a:latin typeface="Arial Black" panose="020B0A04020102020204" pitchFamily="34" charset="0"/>
            </a:endParaRPr>
          </a:p>
          <a:p>
            <a:r>
              <a:rPr lang="en-US" sz="1000" dirty="0" smtClean="0">
                <a:latin typeface="Arial Black" panose="020B0A04020102020204" pitchFamily="34" charset="0"/>
              </a:rPr>
              <a:t>-2</a:t>
            </a:r>
          </a:p>
          <a:p>
            <a:endParaRPr lang="en-US" sz="1000" dirty="0">
              <a:latin typeface="Arial Black" panose="020B0A04020102020204" pitchFamily="34" charset="0"/>
            </a:endParaRPr>
          </a:p>
          <a:p>
            <a:r>
              <a:rPr lang="en-US" sz="1000" dirty="0" smtClean="0">
                <a:latin typeface="Arial Black" panose="020B0A04020102020204" pitchFamily="34" charset="0"/>
              </a:rPr>
              <a:t>-4</a:t>
            </a:r>
          </a:p>
          <a:p>
            <a:endParaRPr lang="en-US" sz="1000" dirty="0">
              <a:latin typeface="Arial Black" panose="020B0A04020102020204" pitchFamily="34" charset="0"/>
            </a:endParaRPr>
          </a:p>
          <a:p>
            <a:r>
              <a:rPr lang="en-US" sz="1000" dirty="0" smtClean="0">
                <a:latin typeface="Arial Black" panose="020B0A04020102020204" pitchFamily="34" charset="0"/>
              </a:rPr>
              <a:t>-6</a:t>
            </a:r>
          </a:p>
          <a:p>
            <a:endParaRPr lang="en-US" sz="1000" dirty="0">
              <a:latin typeface="Arial Black" panose="020B0A04020102020204" pitchFamily="34" charset="0"/>
            </a:endParaRPr>
          </a:p>
          <a:p>
            <a:r>
              <a:rPr lang="en-US" sz="1000" dirty="0" smtClean="0">
                <a:latin typeface="Arial Black" panose="020B0A04020102020204" pitchFamily="34" charset="0"/>
              </a:rPr>
              <a:t>-8</a:t>
            </a:r>
          </a:p>
          <a:p>
            <a:endParaRPr lang="en-US" sz="1000" dirty="0">
              <a:latin typeface="Arial Black" panose="020B0A04020102020204" pitchFamily="34" charset="0"/>
            </a:endParaRPr>
          </a:p>
          <a:p>
            <a:r>
              <a:rPr lang="en-US" sz="1000" dirty="0" smtClean="0">
                <a:latin typeface="Arial Black" panose="020B0A04020102020204" pitchFamily="34" charset="0"/>
              </a:rPr>
              <a:t>-10</a:t>
            </a:r>
            <a:endParaRPr lang="en-US" sz="1000" dirty="0">
              <a:latin typeface="Arial Black" panose="020B0A040201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4944858" y="2281427"/>
            <a:ext cx="44345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psu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7012726" y="1844255"/>
            <a:ext cx="107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 </a:t>
            </a:r>
            <a:r>
              <a:rPr lang="en-US" dirty="0" err="1" smtClean="0">
                <a:solidFill>
                  <a:schemeClr val="bg1"/>
                </a:solidFill>
              </a:rPr>
              <a:t>psu</a:t>
            </a:r>
            <a:r>
              <a:rPr lang="en-US" dirty="0" smtClean="0">
                <a:solidFill>
                  <a:schemeClr val="bg1"/>
                </a:solidFill>
              </a:rPr>
              <a:t> low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959201" y="2460221"/>
            <a:ext cx="1729352" cy="359179"/>
          </a:xfrm>
          <a:prstGeom prst="straightConnector1">
            <a:avLst/>
          </a:prstGeom>
          <a:ln w="76200" cmpd="tri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497254" y="3975285"/>
            <a:ext cx="3597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What level of Abnormal salinity?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Greater that  2 Standard Deviations 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     is 2 </a:t>
            </a:r>
            <a:r>
              <a:rPr lang="en-US" b="1" dirty="0" err="1" smtClean="0">
                <a:solidFill>
                  <a:srgbClr val="FF0000"/>
                </a:solidFill>
              </a:rPr>
              <a:t>psu</a:t>
            </a:r>
            <a:r>
              <a:rPr lang="en-US" b="1" dirty="0" smtClean="0">
                <a:solidFill>
                  <a:srgbClr val="FF0000"/>
                </a:solidFill>
              </a:rPr>
              <a:t> Lower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-175207" y="3513452"/>
            <a:ext cx="9229941" cy="3369209"/>
            <a:chOff x="-144418" y="3537911"/>
            <a:chExt cx="9229941" cy="3369209"/>
          </a:xfrm>
        </p:grpSpPr>
        <p:grpSp>
          <p:nvGrpSpPr>
            <p:cNvPr id="43" name="Group 42"/>
            <p:cNvGrpSpPr/>
            <p:nvPr/>
          </p:nvGrpSpPr>
          <p:grpSpPr>
            <a:xfrm>
              <a:off x="-144418" y="3537911"/>
              <a:ext cx="9229941" cy="3369209"/>
              <a:chOff x="-144418" y="3537911"/>
              <a:chExt cx="9229941" cy="3369209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-144418" y="3537911"/>
                <a:ext cx="9229941" cy="3369209"/>
                <a:chOff x="-26382" y="3467714"/>
                <a:chExt cx="9229941" cy="3369209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-26382" y="3467714"/>
                  <a:ext cx="9229941" cy="3369209"/>
                  <a:chOff x="-26382" y="3467714"/>
                  <a:chExt cx="9229941" cy="3369209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-26382" y="3846163"/>
                    <a:ext cx="3013728" cy="2960012"/>
                    <a:chOff x="5835340" y="861791"/>
                    <a:chExt cx="3013728" cy="2960012"/>
                  </a:xfrm>
                </p:grpSpPr>
                <p:pic>
                  <p:nvPicPr>
                    <p:cNvPr id="6" name="Picture 5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835340" y="861791"/>
                      <a:ext cx="3013728" cy="296001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5897216" y="861791"/>
                      <a:ext cx="135165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July 3- 2016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2956610" y="3853259"/>
                    <a:ext cx="3063190" cy="2974798"/>
                    <a:chOff x="88119" y="3890298"/>
                    <a:chExt cx="3063190" cy="2974798"/>
                  </a:xfrm>
                </p:grpSpPr>
                <p:pic>
                  <p:nvPicPr>
                    <p:cNvPr id="8" name="Picture 7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18855" y="3890298"/>
                      <a:ext cx="3032454" cy="297479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88119" y="3896164"/>
                      <a:ext cx="146867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July 11- 2016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6019799" y="3862125"/>
                    <a:ext cx="3183760" cy="2974798"/>
                    <a:chOff x="2713456" y="3883202"/>
                    <a:chExt cx="3183760" cy="2974798"/>
                  </a:xfrm>
                </p:grpSpPr>
                <p:pic>
                  <p:nvPicPr>
                    <p:cNvPr id="10" name="Picture 9"/>
                    <p:cNvPicPr>
                      <a:picLocks noChangeAspect="1"/>
                    </p:cNvPicPr>
                    <p:nvPr/>
                  </p:nvPicPr>
                  <p:blipFill rotWithShape="1">
                    <a:blip r:embed="rId7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713456" y="3883202"/>
                      <a:ext cx="3183760" cy="297479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2756624" y="3883202"/>
                      <a:ext cx="1548822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July 19 -2016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018232" y="3467714"/>
                    <a:ext cx="3795141" cy="369332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Weekly Changes  in Salinity Anomaly  </a:t>
                    </a:r>
                    <a:endParaRPr lang="en-US" b="1" dirty="0"/>
                  </a:p>
                </p:txBody>
              </p:sp>
              <p:sp>
                <p:nvSpPr>
                  <p:cNvPr id="30" name="Right Arrow 29"/>
                  <p:cNvSpPr/>
                  <p:nvPr/>
                </p:nvSpPr>
                <p:spPr>
                  <a:xfrm flipH="1">
                    <a:off x="5584549" y="3924640"/>
                    <a:ext cx="435249" cy="647359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ight Arrow 30"/>
                  <p:cNvSpPr/>
                  <p:nvPr/>
                </p:nvSpPr>
                <p:spPr>
                  <a:xfrm flipH="1">
                    <a:off x="2558645" y="3958887"/>
                    <a:ext cx="428698" cy="613112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ight Arrow 32"/>
                  <p:cNvSpPr/>
                  <p:nvPr/>
                </p:nvSpPr>
                <p:spPr>
                  <a:xfrm rot="16200000" flipH="1">
                    <a:off x="7512797" y="3530987"/>
                    <a:ext cx="376202" cy="618992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5" name="Oval 34"/>
                <p:cNvSpPr/>
                <p:nvPr/>
              </p:nvSpPr>
              <p:spPr>
                <a:xfrm>
                  <a:off x="7110375" y="5132467"/>
                  <a:ext cx="331991" cy="342846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3255" y="5132467"/>
                  <a:ext cx="360363" cy="3651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Oval 36"/>
                <p:cNvSpPr/>
                <p:nvPr/>
              </p:nvSpPr>
              <p:spPr>
                <a:xfrm>
                  <a:off x="1055155" y="5154746"/>
                  <a:ext cx="331991" cy="342846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759324" y="4786011"/>
                  <a:ext cx="92365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solidFill>
                        <a:schemeClr val="bg1"/>
                      </a:solidFill>
                    </a:rPr>
                    <a:t>Low Salinity </a:t>
                  </a:r>
                </a:p>
                <a:p>
                  <a:pPr algn="ctr"/>
                  <a:r>
                    <a:rPr lang="en-US" sz="1100" b="1" dirty="0" smtClean="0">
                      <a:solidFill>
                        <a:schemeClr val="bg1"/>
                      </a:solidFill>
                    </a:rPr>
                    <a:t>Event </a:t>
                  </a:r>
                  <a:endParaRPr lang="en-US" sz="11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3047" y="4164867"/>
                <a:ext cx="15191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Event Started 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-113682" y="6239475"/>
              <a:ext cx="2982992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Large  regional of Abnormal    </a:t>
              </a:r>
              <a:r>
                <a:rPr lang="en-US" dirty="0"/>
                <a:t>Low Salinity 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7274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02832" y="823099"/>
            <a:ext cx="3072698" cy="3063137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05512" y="2622699"/>
            <a:ext cx="419431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Are    Cycles  Similar  </a:t>
            </a:r>
            <a:r>
              <a:rPr lang="en-US" sz="2400" b="1" dirty="0"/>
              <a:t>between Bio-physical Properties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3290856" y="2561145"/>
            <a:ext cx="19040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Seasonal            </a:t>
            </a:r>
          </a:p>
          <a:p>
            <a:pPr lvl="0"/>
            <a:r>
              <a:rPr lang="en-US" sz="2800" b="1" dirty="0">
                <a:solidFill>
                  <a:prstClr val="black"/>
                </a:solidFill>
              </a:rPr>
              <a:t>    2015</a:t>
            </a:r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270" y="838937"/>
            <a:ext cx="3055204" cy="154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7913" y="766116"/>
            <a:ext cx="3017520" cy="154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8010" y="788723"/>
            <a:ext cx="3017520" cy="15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2832" y="3934064"/>
            <a:ext cx="3091985" cy="141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3934" y="3886236"/>
            <a:ext cx="3017520" cy="144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6480" y="3979506"/>
            <a:ext cx="3017520" cy="139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387819"/>
            <a:ext cx="3029189" cy="148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7913" y="2307070"/>
            <a:ext cx="3024329" cy="148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5948" y="2363496"/>
            <a:ext cx="2978052" cy="146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0327" y="5373742"/>
            <a:ext cx="2973833" cy="147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4252" y="5406399"/>
            <a:ext cx="2988299" cy="143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6480" y="5375349"/>
            <a:ext cx="2974963" cy="148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-1" y="0"/>
            <a:ext cx="9101443" cy="4916734"/>
            <a:chOff x="2079445" y="156364"/>
            <a:chExt cx="9101443" cy="4916734"/>
          </a:xfrm>
        </p:grpSpPr>
        <p:sp>
          <p:nvSpPr>
            <p:cNvPr id="23" name="TextBox 22"/>
            <p:cNvSpPr txBox="1"/>
            <p:nvPr/>
          </p:nvSpPr>
          <p:spPr>
            <a:xfrm>
              <a:off x="2079445" y="156364"/>
              <a:ext cx="9101443" cy="80021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Seasonal Cycle   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 </a:t>
              </a:r>
              <a:r>
                <a:rPr lang="en-US" sz="2800" b="1" dirty="0">
                  <a:solidFill>
                    <a:schemeClr val="bg1"/>
                  </a:solidFill>
                </a:rPr>
                <a:t>– Backscattering  +  Surface Salinity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                     Are they correlated?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57715" y="917672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2015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37202" y="1490520"/>
              <a:ext cx="39414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/>
                <a:t>Jan</a:t>
              </a:r>
            </a:p>
            <a:p>
              <a:r>
                <a:rPr lang="en-US" b="1" dirty="0"/>
                <a:t>Feb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13062" y="1359100"/>
              <a:ext cx="39754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/>
                <a:t>Mar</a:t>
              </a:r>
            </a:p>
            <a:p>
              <a:r>
                <a:rPr lang="en-US" b="1" dirty="0"/>
                <a:t>Apr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91299" y="1391401"/>
              <a:ext cx="4735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/>
                <a:t>May </a:t>
              </a:r>
            </a:p>
            <a:p>
              <a:r>
                <a:rPr lang="en-US" b="1" dirty="0"/>
                <a:t> Jun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91368" y="4400123"/>
              <a:ext cx="4247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/>
                <a:t>Jul</a:t>
              </a:r>
            </a:p>
            <a:p>
              <a:r>
                <a:rPr lang="en-US" b="1" dirty="0"/>
                <a:t>Aug 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92916" y="4519100"/>
              <a:ext cx="384721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/>
                <a:t>Sep</a:t>
              </a:r>
            </a:p>
            <a:p>
              <a:r>
                <a:rPr lang="en-US" b="1" dirty="0"/>
                <a:t>Oct 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182278" y="4487320"/>
              <a:ext cx="43691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/>
                <a:t>Nov </a:t>
              </a:r>
            </a:p>
            <a:p>
              <a:r>
                <a:rPr lang="en-US" b="1" dirty="0"/>
                <a:t>Dec 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152877" y="2901846"/>
            <a:ext cx="9941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Salinity 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78503" y="5925960"/>
            <a:ext cx="9941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Salinity 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75433" y="3962400"/>
            <a:ext cx="3123745" cy="287722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-718" y="3922886"/>
            <a:ext cx="3028013" cy="284504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064252" y="3858307"/>
            <a:ext cx="16244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Backscattering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755833"/>
            <a:ext cx="3049050" cy="310247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945725" y="2193626"/>
            <a:ext cx="1915909" cy="184666"/>
            <a:chOff x="2945725" y="2193626"/>
            <a:chExt cx="1915909" cy="184666"/>
          </a:xfrm>
        </p:grpSpPr>
        <p:pic>
          <p:nvPicPr>
            <p:cNvPr id="48" name="Picture 8"/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3840419" y="1405921"/>
              <a:ext cx="100879" cy="176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945725" y="2193626"/>
              <a:ext cx="1915909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bg1"/>
                  </a:solidFill>
                </a:rPr>
                <a:t>.5              .11                  .22                 .05                           0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01403" y="6651919"/>
            <a:ext cx="2601994" cy="246221"/>
            <a:chOff x="2801403" y="6651919"/>
            <a:chExt cx="2601994" cy="246221"/>
          </a:xfrm>
        </p:grpSpPr>
        <p:pic>
          <p:nvPicPr>
            <p:cNvPr id="46" name="Picture 9"/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4012623" y="5526562"/>
              <a:ext cx="120127" cy="2506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801403" y="6651919"/>
              <a:ext cx="26019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38               34               31               27                24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80A6C-A5DE-450B-B872-1368AE7643DD}" type="slidenum">
              <a:rPr lang="en-US" smtClean="0"/>
              <a:t>8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377836" y="4735651"/>
            <a:ext cx="1379472" cy="1907127"/>
            <a:chOff x="1377836" y="4735651"/>
            <a:chExt cx="1379472" cy="1907127"/>
          </a:xfrm>
        </p:grpSpPr>
        <p:grpSp>
          <p:nvGrpSpPr>
            <p:cNvPr id="11" name="Group 10"/>
            <p:cNvGrpSpPr/>
            <p:nvPr/>
          </p:nvGrpSpPr>
          <p:grpSpPr>
            <a:xfrm>
              <a:off x="1377836" y="4735651"/>
              <a:ext cx="1379472" cy="1907127"/>
              <a:chOff x="1377836" y="4735651"/>
              <a:chExt cx="1379472" cy="1907127"/>
            </a:xfrm>
          </p:grpSpPr>
          <p:sp>
            <p:nvSpPr>
              <p:cNvPr id="10" name="Oval 9"/>
              <p:cNvSpPr/>
              <p:nvPr/>
            </p:nvSpPr>
            <p:spPr>
              <a:xfrm rot="4319899">
                <a:off x="1705994" y="4407493"/>
                <a:ext cx="581554" cy="123787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 rot="4319899">
                <a:off x="1866147" y="5751617"/>
                <a:ext cx="544452" cy="123787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 rot="20316347">
              <a:off x="1749486" y="6162166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Plume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0316347">
              <a:off x="1607882" y="4841763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Plume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515752" y="391976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AmSeas</a:t>
            </a:r>
            <a:r>
              <a:rPr lang="en-US" dirty="0"/>
              <a:t> Model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327" y="5334115"/>
            <a:ext cx="88547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Are salinity and  backscattering / Chlorophyll  seasonal cycles correlated?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731935" y="1137150"/>
            <a:ext cx="427776" cy="1181225"/>
            <a:chOff x="8281056" y="5530820"/>
            <a:chExt cx="427776" cy="118122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343232" y="5530820"/>
              <a:ext cx="304800" cy="118122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8495632" y="5542494"/>
              <a:ext cx="213200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dirty="0"/>
                <a:t>0.5</a:t>
              </a:r>
            </a:p>
            <a:p>
              <a:endParaRPr lang="en-US" sz="700" b="1" dirty="0"/>
            </a:p>
            <a:p>
              <a:r>
                <a:rPr lang="en-US" sz="700" b="1" dirty="0"/>
                <a:t>0.13</a:t>
              </a:r>
            </a:p>
            <a:p>
              <a:endParaRPr lang="en-US" sz="700" b="1" dirty="0"/>
            </a:p>
            <a:p>
              <a:r>
                <a:rPr lang="en-US" sz="700" b="1" dirty="0"/>
                <a:t>0.032</a:t>
              </a:r>
            </a:p>
            <a:p>
              <a:endParaRPr lang="en-US" sz="700" b="1" dirty="0"/>
            </a:p>
            <a:p>
              <a:r>
                <a:rPr lang="en-US" sz="700" b="1" dirty="0"/>
                <a:t>0.008</a:t>
              </a:r>
            </a:p>
            <a:p>
              <a:endParaRPr lang="en-US" sz="700" b="1" dirty="0"/>
            </a:p>
            <a:p>
              <a:r>
                <a:rPr lang="en-US" sz="700" b="1" dirty="0"/>
                <a:t>0.002</a:t>
              </a:r>
            </a:p>
            <a:p>
              <a:endParaRPr lang="en-US" sz="700" b="1" dirty="0"/>
            </a:p>
            <a:p>
              <a:r>
                <a:rPr lang="en-US" sz="600" b="1" dirty="0"/>
                <a:t>0.0005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8137587" y="6053503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bb551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09232" y="650223"/>
            <a:ext cx="143981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="1" dirty="0"/>
              <a:t>Backscattering </a:t>
            </a: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SPIE-2018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867795" y="3444002"/>
            <a:ext cx="417337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does this seasonal  Increase Compare </a:t>
            </a:r>
          </a:p>
          <a:p>
            <a:pPr algn="ctr"/>
            <a:r>
              <a:rPr lang="en-US" sz="2400" b="1" dirty="0"/>
              <a:t>with Salinity   MS River Plume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6673" y="20387"/>
            <a:ext cx="2812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2016 Seasonal Cycle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6435" y="1892596"/>
            <a:ext cx="4453960" cy="4319074"/>
            <a:chOff x="56435" y="1131332"/>
            <a:chExt cx="4453960" cy="55911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435" y="1131332"/>
              <a:ext cx="4453960" cy="5591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831273" y="1810327"/>
              <a:ext cx="2881745" cy="729673"/>
            </a:xfrm>
            <a:custGeom>
              <a:avLst/>
              <a:gdLst>
                <a:gd name="connsiteX0" fmla="*/ 0 w 2881745"/>
                <a:gd name="connsiteY0" fmla="*/ 369455 h 729673"/>
                <a:gd name="connsiteX1" fmla="*/ 230909 w 2881745"/>
                <a:gd name="connsiteY1" fmla="*/ 304800 h 729673"/>
                <a:gd name="connsiteX2" fmla="*/ 517236 w 2881745"/>
                <a:gd name="connsiteY2" fmla="*/ 434109 h 729673"/>
                <a:gd name="connsiteX3" fmla="*/ 720436 w 2881745"/>
                <a:gd name="connsiteY3" fmla="*/ 323273 h 729673"/>
                <a:gd name="connsiteX4" fmla="*/ 979054 w 2881745"/>
                <a:gd name="connsiteY4" fmla="*/ 304800 h 729673"/>
                <a:gd name="connsiteX5" fmla="*/ 1265382 w 2881745"/>
                <a:gd name="connsiteY5" fmla="*/ 18473 h 729673"/>
                <a:gd name="connsiteX6" fmla="*/ 1524000 w 2881745"/>
                <a:gd name="connsiteY6" fmla="*/ 0 h 729673"/>
                <a:gd name="connsiteX7" fmla="*/ 1801091 w 2881745"/>
                <a:gd name="connsiteY7" fmla="*/ 692728 h 729673"/>
                <a:gd name="connsiteX8" fmla="*/ 2087418 w 2881745"/>
                <a:gd name="connsiteY8" fmla="*/ 591128 h 729673"/>
                <a:gd name="connsiteX9" fmla="*/ 2346036 w 2881745"/>
                <a:gd name="connsiteY9" fmla="*/ 701964 h 729673"/>
                <a:gd name="connsiteX10" fmla="*/ 2613891 w 2881745"/>
                <a:gd name="connsiteY10" fmla="*/ 729673 h 729673"/>
                <a:gd name="connsiteX11" fmla="*/ 2881745 w 2881745"/>
                <a:gd name="connsiteY11" fmla="*/ 609600 h 72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81745" h="729673">
                  <a:moveTo>
                    <a:pt x="0" y="369455"/>
                  </a:moveTo>
                  <a:lnTo>
                    <a:pt x="230909" y="304800"/>
                  </a:lnTo>
                  <a:lnTo>
                    <a:pt x="517236" y="434109"/>
                  </a:lnTo>
                  <a:lnTo>
                    <a:pt x="720436" y="323273"/>
                  </a:lnTo>
                  <a:lnTo>
                    <a:pt x="979054" y="304800"/>
                  </a:lnTo>
                  <a:lnTo>
                    <a:pt x="1265382" y="18473"/>
                  </a:lnTo>
                  <a:lnTo>
                    <a:pt x="1524000" y="0"/>
                  </a:lnTo>
                  <a:lnTo>
                    <a:pt x="1801091" y="692728"/>
                  </a:lnTo>
                  <a:lnTo>
                    <a:pt x="2087418" y="591128"/>
                  </a:lnTo>
                  <a:lnTo>
                    <a:pt x="2346036" y="701964"/>
                  </a:lnTo>
                  <a:lnTo>
                    <a:pt x="2613891" y="729673"/>
                  </a:lnTo>
                  <a:lnTo>
                    <a:pt x="2881745" y="609600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895927" y="3879273"/>
              <a:ext cx="2844800" cy="600363"/>
            </a:xfrm>
            <a:custGeom>
              <a:avLst/>
              <a:gdLst>
                <a:gd name="connsiteX0" fmla="*/ 0 w 2844800"/>
                <a:gd name="connsiteY0" fmla="*/ 240145 h 600363"/>
                <a:gd name="connsiteX1" fmla="*/ 295564 w 2844800"/>
                <a:gd name="connsiteY1" fmla="*/ 203200 h 600363"/>
                <a:gd name="connsiteX2" fmla="*/ 498764 w 2844800"/>
                <a:gd name="connsiteY2" fmla="*/ 304800 h 600363"/>
                <a:gd name="connsiteX3" fmla="*/ 785091 w 2844800"/>
                <a:gd name="connsiteY3" fmla="*/ 332509 h 600363"/>
                <a:gd name="connsiteX4" fmla="*/ 1016000 w 2844800"/>
                <a:gd name="connsiteY4" fmla="*/ 360218 h 600363"/>
                <a:gd name="connsiteX5" fmla="*/ 1256146 w 2844800"/>
                <a:gd name="connsiteY5" fmla="*/ 0 h 600363"/>
                <a:gd name="connsiteX6" fmla="*/ 1524000 w 2844800"/>
                <a:gd name="connsiteY6" fmla="*/ 9236 h 600363"/>
                <a:gd name="connsiteX7" fmla="*/ 1791855 w 2844800"/>
                <a:gd name="connsiteY7" fmla="*/ 526472 h 600363"/>
                <a:gd name="connsiteX8" fmla="*/ 2068946 w 2844800"/>
                <a:gd name="connsiteY8" fmla="*/ 526472 h 600363"/>
                <a:gd name="connsiteX9" fmla="*/ 2336800 w 2844800"/>
                <a:gd name="connsiteY9" fmla="*/ 535709 h 600363"/>
                <a:gd name="connsiteX10" fmla="*/ 2604655 w 2844800"/>
                <a:gd name="connsiteY10" fmla="*/ 591127 h 600363"/>
                <a:gd name="connsiteX11" fmla="*/ 2844800 w 2844800"/>
                <a:gd name="connsiteY11" fmla="*/ 600363 h 60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44800" h="600363">
                  <a:moveTo>
                    <a:pt x="0" y="240145"/>
                  </a:moveTo>
                  <a:lnTo>
                    <a:pt x="295564" y="203200"/>
                  </a:lnTo>
                  <a:lnTo>
                    <a:pt x="498764" y="304800"/>
                  </a:lnTo>
                  <a:lnTo>
                    <a:pt x="785091" y="332509"/>
                  </a:lnTo>
                  <a:lnTo>
                    <a:pt x="1016000" y="360218"/>
                  </a:lnTo>
                  <a:lnTo>
                    <a:pt x="1256146" y="0"/>
                  </a:lnTo>
                  <a:lnTo>
                    <a:pt x="1524000" y="9236"/>
                  </a:lnTo>
                  <a:lnTo>
                    <a:pt x="1791855" y="526472"/>
                  </a:lnTo>
                  <a:lnTo>
                    <a:pt x="2068946" y="526472"/>
                  </a:lnTo>
                  <a:lnTo>
                    <a:pt x="2336800" y="535709"/>
                  </a:lnTo>
                  <a:lnTo>
                    <a:pt x="2604655" y="591127"/>
                  </a:lnTo>
                  <a:lnTo>
                    <a:pt x="2844800" y="600363"/>
                  </a:lnTo>
                </a:path>
              </a:pathLst>
            </a:cu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77455" y="5818909"/>
              <a:ext cx="2844800" cy="591127"/>
            </a:xfrm>
            <a:custGeom>
              <a:avLst/>
              <a:gdLst>
                <a:gd name="connsiteX0" fmla="*/ 0 w 2844800"/>
                <a:gd name="connsiteY0" fmla="*/ 258618 h 591127"/>
                <a:gd name="connsiteX1" fmla="*/ 258618 w 2844800"/>
                <a:gd name="connsiteY1" fmla="*/ 203200 h 591127"/>
                <a:gd name="connsiteX2" fmla="*/ 471054 w 2844800"/>
                <a:gd name="connsiteY2" fmla="*/ 332509 h 591127"/>
                <a:gd name="connsiteX3" fmla="*/ 748145 w 2844800"/>
                <a:gd name="connsiteY3" fmla="*/ 332509 h 591127"/>
                <a:gd name="connsiteX4" fmla="*/ 1006763 w 2844800"/>
                <a:gd name="connsiteY4" fmla="*/ 387927 h 591127"/>
                <a:gd name="connsiteX5" fmla="*/ 1228436 w 2844800"/>
                <a:gd name="connsiteY5" fmla="*/ 166255 h 591127"/>
                <a:gd name="connsiteX6" fmla="*/ 1524000 w 2844800"/>
                <a:gd name="connsiteY6" fmla="*/ 0 h 591127"/>
                <a:gd name="connsiteX7" fmla="*/ 1754909 w 2844800"/>
                <a:gd name="connsiteY7" fmla="*/ 397164 h 591127"/>
                <a:gd name="connsiteX8" fmla="*/ 2059709 w 2844800"/>
                <a:gd name="connsiteY8" fmla="*/ 535709 h 591127"/>
                <a:gd name="connsiteX9" fmla="*/ 2336800 w 2844800"/>
                <a:gd name="connsiteY9" fmla="*/ 544946 h 591127"/>
                <a:gd name="connsiteX10" fmla="*/ 2604654 w 2844800"/>
                <a:gd name="connsiteY10" fmla="*/ 581891 h 591127"/>
                <a:gd name="connsiteX11" fmla="*/ 2844800 w 2844800"/>
                <a:gd name="connsiteY11" fmla="*/ 591127 h 59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44800" h="591127">
                  <a:moveTo>
                    <a:pt x="0" y="258618"/>
                  </a:moveTo>
                  <a:lnTo>
                    <a:pt x="258618" y="203200"/>
                  </a:lnTo>
                  <a:lnTo>
                    <a:pt x="471054" y="332509"/>
                  </a:lnTo>
                  <a:lnTo>
                    <a:pt x="748145" y="332509"/>
                  </a:lnTo>
                  <a:lnTo>
                    <a:pt x="1006763" y="387927"/>
                  </a:lnTo>
                  <a:lnTo>
                    <a:pt x="1228436" y="166255"/>
                  </a:lnTo>
                  <a:lnTo>
                    <a:pt x="1524000" y="0"/>
                  </a:lnTo>
                  <a:lnTo>
                    <a:pt x="1754909" y="397164"/>
                  </a:lnTo>
                  <a:lnTo>
                    <a:pt x="2059709" y="535709"/>
                  </a:lnTo>
                  <a:lnTo>
                    <a:pt x="2336800" y="544946"/>
                  </a:lnTo>
                  <a:lnTo>
                    <a:pt x="2604654" y="581891"/>
                  </a:lnTo>
                  <a:lnTo>
                    <a:pt x="2844800" y="591127"/>
                  </a:lnTo>
                </a:path>
              </a:pathLst>
            </a:cu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89079" y="1643353"/>
            <a:ext cx="183339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Chlorophyll     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F864888-0038-4B02-929F-6E29D53E4E21}"/>
              </a:ext>
            </a:extLst>
          </p:cNvPr>
          <p:cNvGrpSpPr/>
          <p:nvPr/>
        </p:nvGrpSpPr>
        <p:grpSpPr>
          <a:xfrm>
            <a:off x="5135418" y="-24035"/>
            <a:ext cx="4118647" cy="1702469"/>
            <a:chOff x="6453501" y="4547220"/>
            <a:chExt cx="2589130" cy="2038246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4A9C3A3A-A802-4BC5-976F-97D7D8CB4F19}"/>
                </a:ext>
              </a:extLst>
            </p:cNvPr>
            <p:cNvGrpSpPr/>
            <p:nvPr/>
          </p:nvGrpSpPr>
          <p:grpSpPr>
            <a:xfrm>
              <a:off x="6453501" y="4547220"/>
              <a:ext cx="2589130" cy="2038246"/>
              <a:chOff x="6868096" y="-37430"/>
              <a:chExt cx="2274257" cy="1285963"/>
            </a:xfrm>
          </p:grpSpPr>
          <p:pic>
            <p:nvPicPr>
              <p:cNvPr id="19" name="Picture 4">
                <a:extLst>
                  <a:ext uri="{FF2B5EF4-FFF2-40B4-BE49-F238E27FC236}">
                    <a16:creationId xmlns="" xmlns:a16="http://schemas.microsoft.com/office/drawing/2014/main" id="{2512D2E9-EF25-481F-8D9D-E3D764F18F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868096" y="8023"/>
                <a:ext cx="2274257" cy="124051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ffectLst/>
            </p:spPr>
          </p:pic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8E701651-452D-4A40-83AD-94DD962E3D57}"/>
                  </a:ext>
                </a:extLst>
              </p:cNvPr>
              <p:cNvSpPr txBox="1"/>
              <p:nvPr/>
            </p:nvSpPr>
            <p:spPr>
              <a:xfrm>
                <a:off x="6934499" y="-37430"/>
                <a:ext cx="1249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Mississippi 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FF573C8-BA83-4934-A7B2-83B635B066E7}"/>
                </a:ext>
              </a:extLst>
            </p:cNvPr>
            <p:cNvSpPr txBox="1"/>
            <p:nvPr/>
          </p:nvSpPr>
          <p:spPr>
            <a:xfrm>
              <a:off x="7597030" y="5562836"/>
              <a:ext cx="971630" cy="366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        M        E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5058" y="464918"/>
            <a:ext cx="50603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Locations have different  Cycles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offset between the Salinity Plume and 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Take time for chlorophyll  to respond ?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70314" y="2059145"/>
            <a:ext cx="30168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41079" y="3713039"/>
            <a:ext cx="30168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1079" y="5347972"/>
            <a:ext cx="301686" cy="369332"/>
          </a:xfrm>
          <a:prstGeom prst="rect">
            <a:avLst/>
          </a:prstGeom>
          <a:solidFill>
            <a:srgbClr val="0549E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3743-8D87-4483-BF58-9EA29F6A3CC5}" type="slidenum">
              <a:rPr lang="en-US" smtClean="0"/>
              <a:t>9</a:t>
            </a:fld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905778" y="1914585"/>
            <a:ext cx="532622" cy="3618053"/>
            <a:chOff x="2072616" y="1954622"/>
            <a:chExt cx="532622" cy="3618053"/>
          </a:xfrm>
        </p:grpSpPr>
        <p:sp>
          <p:nvSpPr>
            <p:cNvPr id="28" name="Down Arrow 27"/>
            <p:cNvSpPr/>
            <p:nvPr/>
          </p:nvSpPr>
          <p:spPr>
            <a:xfrm>
              <a:off x="2224238" y="5096469"/>
              <a:ext cx="381000" cy="476206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2127827" y="3567961"/>
              <a:ext cx="381000" cy="476206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2072616" y="1954622"/>
              <a:ext cx="381000" cy="476206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685800" y="3392424"/>
            <a:ext cx="1728938" cy="138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927442" y="4834291"/>
            <a:ext cx="1807979" cy="18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153470" y="170793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672158" y="1729249"/>
            <a:ext cx="4256116" cy="4647454"/>
            <a:chOff x="4672158" y="1729249"/>
            <a:chExt cx="4256116" cy="4647454"/>
          </a:xfrm>
        </p:grpSpPr>
        <p:grpSp>
          <p:nvGrpSpPr>
            <p:cNvPr id="42" name="Group 41"/>
            <p:cNvGrpSpPr/>
            <p:nvPr/>
          </p:nvGrpSpPr>
          <p:grpSpPr>
            <a:xfrm>
              <a:off x="4672158" y="1729249"/>
              <a:ext cx="4256116" cy="4647454"/>
              <a:chOff x="7245680" y="2026530"/>
              <a:chExt cx="4256116" cy="464745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245680" y="2113999"/>
                <a:ext cx="4256116" cy="4559985"/>
                <a:chOff x="7698271" y="2024353"/>
                <a:chExt cx="4256116" cy="4559985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7698271" y="2024353"/>
                  <a:ext cx="4256116" cy="4559985"/>
                  <a:chOff x="4572000" y="1043943"/>
                  <a:chExt cx="4256116" cy="5814057"/>
                </a:xfrm>
              </p:grpSpPr>
              <p:pic>
                <p:nvPicPr>
                  <p:cNvPr id="2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4572000" y="1043943"/>
                    <a:ext cx="4256116" cy="581405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8" name="Freeform 7"/>
                  <p:cNvSpPr/>
                  <p:nvPr/>
                </p:nvSpPr>
                <p:spPr>
                  <a:xfrm>
                    <a:off x="5070764" y="1727200"/>
                    <a:ext cx="3445163" cy="498764"/>
                  </a:xfrm>
                  <a:custGeom>
                    <a:avLst/>
                    <a:gdLst>
                      <a:gd name="connsiteX0" fmla="*/ 0 w 3445163"/>
                      <a:gd name="connsiteY0" fmla="*/ 0 h 498764"/>
                      <a:gd name="connsiteX1" fmla="*/ 314036 w 3445163"/>
                      <a:gd name="connsiteY1" fmla="*/ 175491 h 498764"/>
                      <a:gd name="connsiteX2" fmla="*/ 628072 w 3445163"/>
                      <a:gd name="connsiteY2" fmla="*/ 304800 h 498764"/>
                      <a:gd name="connsiteX3" fmla="*/ 905163 w 3445163"/>
                      <a:gd name="connsiteY3" fmla="*/ 295564 h 498764"/>
                      <a:gd name="connsiteX4" fmla="*/ 1256145 w 3445163"/>
                      <a:gd name="connsiteY4" fmla="*/ 498764 h 498764"/>
                      <a:gd name="connsiteX5" fmla="*/ 1542472 w 3445163"/>
                      <a:gd name="connsiteY5" fmla="*/ 378691 h 498764"/>
                      <a:gd name="connsiteX6" fmla="*/ 1847272 w 3445163"/>
                      <a:gd name="connsiteY6" fmla="*/ 277091 h 498764"/>
                      <a:gd name="connsiteX7" fmla="*/ 2152072 w 3445163"/>
                      <a:gd name="connsiteY7" fmla="*/ 277091 h 498764"/>
                      <a:gd name="connsiteX8" fmla="*/ 2466109 w 3445163"/>
                      <a:gd name="connsiteY8" fmla="*/ 212436 h 498764"/>
                      <a:gd name="connsiteX9" fmla="*/ 2807854 w 3445163"/>
                      <a:gd name="connsiteY9" fmla="*/ 157018 h 498764"/>
                      <a:gd name="connsiteX10" fmla="*/ 3121891 w 3445163"/>
                      <a:gd name="connsiteY10" fmla="*/ 175491 h 498764"/>
                      <a:gd name="connsiteX11" fmla="*/ 3445163 w 3445163"/>
                      <a:gd name="connsiteY11" fmla="*/ 230909 h 498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45163" h="498764">
                        <a:moveTo>
                          <a:pt x="0" y="0"/>
                        </a:moveTo>
                        <a:lnTo>
                          <a:pt x="314036" y="175491"/>
                        </a:lnTo>
                        <a:lnTo>
                          <a:pt x="628072" y="304800"/>
                        </a:lnTo>
                        <a:lnTo>
                          <a:pt x="905163" y="295564"/>
                        </a:lnTo>
                        <a:lnTo>
                          <a:pt x="1256145" y="498764"/>
                        </a:lnTo>
                        <a:lnTo>
                          <a:pt x="1542472" y="378691"/>
                        </a:lnTo>
                        <a:lnTo>
                          <a:pt x="1847272" y="277091"/>
                        </a:lnTo>
                        <a:lnTo>
                          <a:pt x="2152072" y="277091"/>
                        </a:lnTo>
                        <a:lnTo>
                          <a:pt x="2466109" y="212436"/>
                        </a:lnTo>
                        <a:lnTo>
                          <a:pt x="2807854" y="157018"/>
                        </a:lnTo>
                        <a:lnTo>
                          <a:pt x="3121891" y="175491"/>
                        </a:lnTo>
                        <a:lnTo>
                          <a:pt x="3445163" y="230909"/>
                        </a:lnTo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Freeform 9"/>
                  <p:cNvSpPr/>
                  <p:nvPr/>
                </p:nvSpPr>
                <p:spPr>
                  <a:xfrm>
                    <a:off x="5135418" y="3565236"/>
                    <a:ext cx="3315855" cy="378691"/>
                  </a:xfrm>
                  <a:custGeom>
                    <a:avLst/>
                    <a:gdLst>
                      <a:gd name="connsiteX0" fmla="*/ 0 w 3315855"/>
                      <a:gd name="connsiteY0" fmla="*/ 0 h 378691"/>
                      <a:gd name="connsiteX1" fmla="*/ 277091 w 3315855"/>
                      <a:gd name="connsiteY1" fmla="*/ 147782 h 378691"/>
                      <a:gd name="connsiteX2" fmla="*/ 581891 w 3315855"/>
                      <a:gd name="connsiteY2" fmla="*/ 212437 h 378691"/>
                      <a:gd name="connsiteX3" fmla="*/ 858982 w 3315855"/>
                      <a:gd name="connsiteY3" fmla="*/ 193964 h 378691"/>
                      <a:gd name="connsiteX4" fmla="*/ 1154546 w 3315855"/>
                      <a:gd name="connsiteY4" fmla="*/ 267855 h 378691"/>
                      <a:gd name="connsiteX5" fmla="*/ 1459346 w 3315855"/>
                      <a:gd name="connsiteY5" fmla="*/ 378691 h 378691"/>
                      <a:gd name="connsiteX6" fmla="*/ 1745673 w 3315855"/>
                      <a:gd name="connsiteY6" fmla="*/ 249382 h 378691"/>
                      <a:gd name="connsiteX7" fmla="*/ 2078182 w 3315855"/>
                      <a:gd name="connsiteY7" fmla="*/ 249382 h 378691"/>
                      <a:gd name="connsiteX8" fmla="*/ 2373746 w 3315855"/>
                      <a:gd name="connsiteY8" fmla="*/ 230909 h 378691"/>
                      <a:gd name="connsiteX9" fmla="*/ 2641600 w 3315855"/>
                      <a:gd name="connsiteY9" fmla="*/ 203200 h 378691"/>
                      <a:gd name="connsiteX10" fmla="*/ 2937164 w 3315855"/>
                      <a:gd name="connsiteY10" fmla="*/ 147782 h 378691"/>
                      <a:gd name="connsiteX11" fmla="*/ 3315855 w 3315855"/>
                      <a:gd name="connsiteY11" fmla="*/ 203200 h 378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315855" h="378691">
                        <a:moveTo>
                          <a:pt x="0" y="0"/>
                        </a:moveTo>
                        <a:lnTo>
                          <a:pt x="277091" y="147782"/>
                        </a:lnTo>
                        <a:lnTo>
                          <a:pt x="581891" y="212437"/>
                        </a:lnTo>
                        <a:lnTo>
                          <a:pt x="858982" y="193964"/>
                        </a:lnTo>
                        <a:lnTo>
                          <a:pt x="1154546" y="267855"/>
                        </a:lnTo>
                        <a:lnTo>
                          <a:pt x="1459346" y="378691"/>
                        </a:lnTo>
                        <a:lnTo>
                          <a:pt x="1745673" y="249382"/>
                        </a:lnTo>
                        <a:lnTo>
                          <a:pt x="2078182" y="249382"/>
                        </a:lnTo>
                        <a:lnTo>
                          <a:pt x="2373746" y="230909"/>
                        </a:lnTo>
                        <a:lnTo>
                          <a:pt x="2641600" y="203200"/>
                        </a:lnTo>
                        <a:lnTo>
                          <a:pt x="2937164" y="147782"/>
                        </a:lnTo>
                        <a:lnTo>
                          <a:pt x="3315855" y="203200"/>
                        </a:lnTo>
                      </a:path>
                    </a:pathLst>
                  </a:custGeom>
                  <a:noFill/>
                  <a:ln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Freeform 10"/>
                  <p:cNvSpPr/>
                  <p:nvPr/>
                </p:nvSpPr>
                <p:spPr>
                  <a:xfrm>
                    <a:off x="5089236" y="5514109"/>
                    <a:ext cx="3288146" cy="406400"/>
                  </a:xfrm>
                  <a:custGeom>
                    <a:avLst/>
                    <a:gdLst>
                      <a:gd name="connsiteX0" fmla="*/ 0 w 3288146"/>
                      <a:gd name="connsiteY0" fmla="*/ 0 h 406400"/>
                      <a:gd name="connsiteX1" fmla="*/ 332509 w 3288146"/>
                      <a:gd name="connsiteY1" fmla="*/ 110836 h 406400"/>
                      <a:gd name="connsiteX2" fmla="*/ 572655 w 3288146"/>
                      <a:gd name="connsiteY2" fmla="*/ 166255 h 406400"/>
                      <a:gd name="connsiteX3" fmla="*/ 914400 w 3288146"/>
                      <a:gd name="connsiteY3" fmla="*/ 110836 h 406400"/>
                      <a:gd name="connsiteX4" fmla="*/ 1219200 w 3288146"/>
                      <a:gd name="connsiteY4" fmla="*/ 193964 h 406400"/>
                      <a:gd name="connsiteX5" fmla="*/ 1468582 w 3288146"/>
                      <a:gd name="connsiteY5" fmla="*/ 406400 h 406400"/>
                      <a:gd name="connsiteX6" fmla="*/ 1773382 w 3288146"/>
                      <a:gd name="connsiteY6" fmla="*/ 267855 h 406400"/>
                      <a:gd name="connsiteX7" fmla="*/ 2078182 w 3288146"/>
                      <a:gd name="connsiteY7" fmla="*/ 230909 h 406400"/>
                      <a:gd name="connsiteX8" fmla="*/ 2364509 w 3288146"/>
                      <a:gd name="connsiteY8" fmla="*/ 249382 h 406400"/>
                      <a:gd name="connsiteX9" fmla="*/ 2706255 w 3288146"/>
                      <a:gd name="connsiteY9" fmla="*/ 193964 h 406400"/>
                      <a:gd name="connsiteX10" fmla="*/ 2964873 w 3288146"/>
                      <a:gd name="connsiteY10" fmla="*/ 157018 h 406400"/>
                      <a:gd name="connsiteX11" fmla="*/ 3288146 w 3288146"/>
                      <a:gd name="connsiteY11" fmla="*/ 157018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288146" h="406400">
                        <a:moveTo>
                          <a:pt x="0" y="0"/>
                        </a:moveTo>
                        <a:lnTo>
                          <a:pt x="332509" y="110836"/>
                        </a:lnTo>
                        <a:lnTo>
                          <a:pt x="572655" y="166255"/>
                        </a:lnTo>
                        <a:lnTo>
                          <a:pt x="914400" y="110836"/>
                        </a:lnTo>
                        <a:lnTo>
                          <a:pt x="1219200" y="193964"/>
                        </a:lnTo>
                        <a:lnTo>
                          <a:pt x="1468582" y="406400"/>
                        </a:lnTo>
                        <a:lnTo>
                          <a:pt x="1773382" y="267855"/>
                        </a:lnTo>
                        <a:lnTo>
                          <a:pt x="2078182" y="230909"/>
                        </a:lnTo>
                        <a:lnTo>
                          <a:pt x="2364509" y="249382"/>
                        </a:lnTo>
                        <a:lnTo>
                          <a:pt x="2706255" y="193964"/>
                        </a:lnTo>
                        <a:lnTo>
                          <a:pt x="2964873" y="157018"/>
                        </a:lnTo>
                        <a:lnTo>
                          <a:pt x="3288146" y="157018"/>
                        </a:lnTo>
                      </a:path>
                    </a:pathLst>
                  </a:custGeom>
                  <a:noFill/>
                  <a:ln w="1905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2" name="Down Arrow 21"/>
                <p:cNvSpPr/>
                <p:nvPr/>
              </p:nvSpPr>
              <p:spPr>
                <a:xfrm>
                  <a:off x="9222301" y="2364103"/>
                  <a:ext cx="381000" cy="476206"/>
                </a:xfrm>
                <a:prstGeom prst="downArrow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Down Arrow 30"/>
                <p:cNvSpPr/>
                <p:nvPr/>
              </p:nvSpPr>
              <p:spPr>
                <a:xfrm>
                  <a:off x="9528586" y="3852145"/>
                  <a:ext cx="355378" cy="384565"/>
                </a:xfrm>
                <a:prstGeom prst="downArrow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Down Arrow 31"/>
                <p:cNvSpPr/>
                <p:nvPr/>
              </p:nvSpPr>
              <p:spPr>
                <a:xfrm>
                  <a:off x="9478580" y="5423934"/>
                  <a:ext cx="381000" cy="292551"/>
                </a:xfrm>
                <a:prstGeom prst="downArrow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7794237" y="2026530"/>
                <a:ext cx="936410" cy="36933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Salinity 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6420638" y="1971802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Plume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39167" y="6211669"/>
            <a:ext cx="600382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Seasonal Forecast - WHEN will Plume be at location.</a:t>
            </a:r>
          </a:p>
          <a:p>
            <a:r>
              <a:rPr lang="en-US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 Chlorophyll Responding ( 1 month DELAY)   </a:t>
            </a:r>
          </a:p>
        </p:txBody>
      </p:sp>
      <p:sp>
        <p:nvSpPr>
          <p:cNvPr id="37" name="Oval 36"/>
          <p:cNvSpPr/>
          <p:nvPr/>
        </p:nvSpPr>
        <p:spPr>
          <a:xfrm>
            <a:off x="3951594" y="1643353"/>
            <a:ext cx="1080656" cy="381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West</a:t>
            </a:r>
          </a:p>
        </p:txBody>
      </p:sp>
      <p:sp>
        <p:nvSpPr>
          <p:cNvPr id="38" name="Oval 37"/>
          <p:cNvSpPr/>
          <p:nvPr/>
        </p:nvSpPr>
        <p:spPr>
          <a:xfrm>
            <a:off x="4241036" y="4856236"/>
            <a:ext cx="862245" cy="381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East </a:t>
            </a:r>
          </a:p>
        </p:txBody>
      </p:sp>
      <p:sp>
        <p:nvSpPr>
          <p:cNvPr id="39" name="Oval 38"/>
          <p:cNvSpPr/>
          <p:nvPr/>
        </p:nvSpPr>
        <p:spPr>
          <a:xfrm>
            <a:off x="4258369" y="3377460"/>
            <a:ext cx="862246" cy="381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Mid </a:t>
            </a:r>
          </a:p>
        </p:txBody>
      </p:sp>
      <p:sp>
        <p:nvSpPr>
          <p:cNvPr id="45" name="Freeform 44"/>
          <p:cNvSpPr/>
          <p:nvPr/>
        </p:nvSpPr>
        <p:spPr>
          <a:xfrm>
            <a:off x="1844294" y="2086804"/>
            <a:ext cx="285008" cy="528453"/>
          </a:xfrm>
          <a:custGeom>
            <a:avLst/>
            <a:gdLst>
              <a:gd name="connsiteX0" fmla="*/ 0 w 285008"/>
              <a:gd name="connsiteY0" fmla="*/ 142504 h 279070"/>
              <a:gd name="connsiteX1" fmla="*/ 112816 w 285008"/>
              <a:gd name="connsiteY1" fmla="*/ 231569 h 279070"/>
              <a:gd name="connsiteX2" fmla="*/ 213756 w 285008"/>
              <a:gd name="connsiteY2" fmla="*/ 279070 h 279070"/>
              <a:gd name="connsiteX3" fmla="*/ 285008 w 285008"/>
              <a:gd name="connsiteY3" fmla="*/ 0 h 279070"/>
              <a:gd name="connsiteX0" fmla="*/ 0 w 285008"/>
              <a:gd name="connsiteY0" fmla="*/ 195943 h 332509"/>
              <a:gd name="connsiteX1" fmla="*/ 100941 w 285008"/>
              <a:gd name="connsiteY1" fmla="*/ 0 h 332509"/>
              <a:gd name="connsiteX2" fmla="*/ 213756 w 285008"/>
              <a:gd name="connsiteY2" fmla="*/ 332509 h 332509"/>
              <a:gd name="connsiteX3" fmla="*/ 285008 w 285008"/>
              <a:gd name="connsiteY3" fmla="*/ 53439 h 332509"/>
              <a:gd name="connsiteX0" fmla="*/ 0 w 285008"/>
              <a:gd name="connsiteY0" fmla="*/ 279070 h 279070"/>
              <a:gd name="connsiteX1" fmla="*/ 100941 w 285008"/>
              <a:gd name="connsiteY1" fmla="*/ 83127 h 279070"/>
              <a:gd name="connsiteX2" fmla="*/ 207818 w 285008"/>
              <a:gd name="connsiteY2" fmla="*/ 0 h 279070"/>
              <a:gd name="connsiteX3" fmla="*/ 285008 w 285008"/>
              <a:gd name="connsiteY3" fmla="*/ 136566 h 279070"/>
              <a:gd name="connsiteX0" fmla="*/ 0 w 285008"/>
              <a:gd name="connsiteY0" fmla="*/ 528453 h 528453"/>
              <a:gd name="connsiteX1" fmla="*/ 100941 w 285008"/>
              <a:gd name="connsiteY1" fmla="*/ 332510 h 528453"/>
              <a:gd name="connsiteX2" fmla="*/ 207818 w 285008"/>
              <a:gd name="connsiteY2" fmla="*/ 249383 h 528453"/>
              <a:gd name="connsiteX3" fmla="*/ 285008 w 285008"/>
              <a:gd name="connsiteY3" fmla="*/ 0 h 52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008" h="528453">
                <a:moveTo>
                  <a:pt x="0" y="528453"/>
                </a:moveTo>
                <a:lnTo>
                  <a:pt x="100941" y="332510"/>
                </a:lnTo>
                <a:lnTo>
                  <a:pt x="207818" y="249383"/>
                </a:lnTo>
                <a:lnTo>
                  <a:pt x="285008" y="0"/>
                </a:ln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386689" y="2366159"/>
            <a:ext cx="231568" cy="367031"/>
          </a:xfrm>
          <a:custGeom>
            <a:avLst/>
            <a:gdLst>
              <a:gd name="connsiteX0" fmla="*/ 0 w 219693"/>
              <a:gd name="connsiteY0" fmla="*/ 273132 h 273132"/>
              <a:gd name="connsiteX1" fmla="*/ 71252 w 219693"/>
              <a:gd name="connsiteY1" fmla="*/ 213756 h 273132"/>
              <a:gd name="connsiteX2" fmla="*/ 106878 w 219693"/>
              <a:gd name="connsiteY2" fmla="*/ 0 h 273132"/>
              <a:gd name="connsiteX3" fmla="*/ 201880 w 219693"/>
              <a:gd name="connsiteY3" fmla="*/ 5937 h 273132"/>
              <a:gd name="connsiteX4" fmla="*/ 219693 w 219693"/>
              <a:gd name="connsiteY4" fmla="*/ 71252 h 273132"/>
              <a:gd name="connsiteX0" fmla="*/ 0 w 231568"/>
              <a:gd name="connsiteY0" fmla="*/ 273132 h 273132"/>
              <a:gd name="connsiteX1" fmla="*/ 71252 w 231568"/>
              <a:gd name="connsiteY1" fmla="*/ 213756 h 273132"/>
              <a:gd name="connsiteX2" fmla="*/ 106878 w 231568"/>
              <a:gd name="connsiteY2" fmla="*/ 0 h 273132"/>
              <a:gd name="connsiteX3" fmla="*/ 201880 w 231568"/>
              <a:gd name="connsiteY3" fmla="*/ 5937 h 273132"/>
              <a:gd name="connsiteX4" fmla="*/ 231568 w 231568"/>
              <a:gd name="connsiteY4" fmla="*/ 152979 h 273132"/>
              <a:gd name="connsiteX0" fmla="*/ 0 w 231568"/>
              <a:gd name="connsiteY0" fmla="*/ 297169 h 297169"/>
              <a:gd name="connsiteX1" fmla="*/ 71252 w 231568"/>
              <a:gd name="connsiteY1" fmla="*/ 237793 h 297169"/>
              <a:gd name="connsiteX2" fmla="*/ 166255 w 231568"/>
              <a:gd name="connsiteY2" fmla="*/ 0 h 297169"/>
              <a:gd name="connsiteX3" fmla="*/ 201880 w 231568"/>
              <a:gd name="connsiteY3" fmla="*/ 29974 h 297169"/>
              <a:gd name="connsiteX4" fmla="*/ 231568 w 231568"/>
              <a:gd name="connsiteY4" fmla="*/ 177016 h 297169"/>
              <a:gd name="connsiteX0" fmla="*/ 0 w 231568"/>
              <a:gd name="connsiteY0" fmla="*/ 297169 h 297169"/>
              <a:gd name="connsiteX1" fmla="*/ 71252 w 231568"/>
              <a:gd name="connsiteY1" fmla="*/ 170489 h 297169"/>
              <a:gd name="connsiteX2" fmla="*/ 166255 w 231568"/>
              <a:gd name="connsiteY2" fmla="*/ 0 h 297169"/>
              <a:gd name="connsiteX3" fmla="*/ 201880 w 231568"/>
              <a:gd name="connsiteY3" fmla="*/ 29974 h 297169"/>
              <a:gd name="connsiteX4" fmla="*/ 231568 w 231568"/>
              <a:gd name="connsiteY4" fmla="*/ 177016 h 29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68" h="297169">
                <a:moveTo>
                  <a:pt x="0" y="297169"/>
                </a:moveTo>
                <a:lnTo>
                  <a:pt x="71252" y="170489"/>
                </a:lnTo>
                <a:lnTo>
                  <a:pt x="166255" y="0"/>
                </a:lnTo>
                <a:lnTo>
                  <a:pt x="201880" y="29974"/>
                </a:lnTo>
                <a:lnTo>
                  <a:pt x="231568" y="177016"/>
                </a:ln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095995" y="2137558"/>
            <a:ext cx="308758" cy="314697"/>
          </a:xfrm>
          <a:custGeom>
            <a:avLst/>
            <a:gdLst>
              <a:gd name="connsiteX0" fmla="*/ 0 w 308758"/>
              <a:gd name="connsiteY0" fmla="*/ 273133 h 314697"/>
              <a:gd name="connsiteX1" fmla="*/ 118753 w 308758"/>
              <a:gd name="connsiteY1" fmla="*/ 314697 h 314697"/>
              <a:gd name="connsiteX2" fmla="*/ 190005 w 308758"/>
              <a:gd name="connsiteY2" fmla="*/ 172193 h 314697"/>
              <a:gd name="connsiteX3" fmla="*/ 308758 w 308758"/>
              <a:gd name="connsiteY3" fmla="*/ 0 h 31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758" h="314697">
                <a:moveTo>
                  <a:pt x="0" y="273133"/>
                </a:moveTo>
                <a:lnTo>
                  <a:pt x="118753" y="314697"/>
                </a:lnTo>
                <a:lnTo>
                  <a:pt x="190005" y="172193"/>
                </a:lnTo>
                <a:lnTo>
                  <a:pt x="308758" y="0"/>
                </a:ln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190750" y="3629025"/>
            <a:ext cx="247650" cy="400050"/>
          </a:xfrm>
          <a:custGeom>
            <a:avLst/>
            <a:gdLst>
              <a:gd name="connsiteX0" fmla="*/ 0 w 247650"/>
              <a:gd name="connsiteY0" fmla="*/ 390525 h 400050"/>
              <a:gd name="connsiteX1" fmla="*/ 114300 w 247650"/>
              <a:gd name="connsiteY1" fmla="*/ 400050 h 400050"/>
              <a:gd name="connsiteX2" fmla="*/ 190500 w 247650"/>
              <a:gd name="connsiteY2" fmla="*/ 238125 h 400050"/>
              <a:gd name="connsiteX3" fmla="*/ 247650 w 247650"/>
              <a:gd name="connsiteY3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400050">
                <a:moveTo>
                  <a:pt x="0" y="390525"/>
                </a:moveTo>
                <a:lnTo>
                  <a:pt x="114300" y="400050"/>
                </a:lnTo>
                <a:lnTo>
                  <a:pt x="190500" y="238125"/>
                </a:lnTo>
                <a:lnTo>
                  <a:pt x="247650" y="0"/>
                </a:ln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2409825" y="5200650"/>
            <a:ext cx="247650" cy="323850"/>
          </a:xfrm>
          <a:custGeom>
            <a:avLst/>
            <a:gdLst>
              <a:gd name="connsiteX0" fmla="*/ 0 w 247650"/>
              <a:gd name="connsiteY0" fmla="*/ 314325 h 323850"/>
              <a:gd name="connsiteX1" fmla="*/ 114300 w 247650"/>
              <a:gd name="connsiteY1" fmla="*/ 285750 h 323850"/>
              <a:gd name="connsiteX2" fmla="*/ 190500 w 247650"/>
              <a:gd name="connsiteY2" fmla="*/ 323850 h 323850"/>
              <a:gd name="connsiteX3" fmla="*/ 247650 w 247650"/>
              <a:gd name="connsiteY3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" h="323850">
                <a:moveTo>
                  <a:pt x="0" y="314325"/>
                </a:moveTo>
                <a:lnTo>
                  <a:pt x="114300" y="285750"/>
                </a:lnTo>
                <a:lnTo>
                  <a:pt x="190500" y="323850"/>
                </a:lnTo>
                <a:lnTo>
                  <a:pt x="247650" y="0"/>
                </a:ln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6696075" y="3914775"/>
            <a:ext cx="180975" cy="171450"/>
          </a:xfrm>
          <a:custGeom>
            <a:avLst/>
            <a:gdLst>
              <a:gd name="connsiteX0" fmla="*/ 0 w 180975"/>
              <a:gd name="connsiteY0" fmla="*/ 171450 h 171450"/>
              <a:gd name="connsiteX1" fmla="*/ 76200 w 180975"/>
              <a:gd name="connsiteY1" fmla="*/ 152400 h 171450"/>
              <a:gd name="connsiteX2" fmla="*/ 104775 w 180975"/>
              <a:gd name="connsiteY2" fmla="*/ 0 h 171450"/>
              <a:gd name="connsiteX3" fmla="*/ 180975 w 180975"/>
              <a:gd name="connsiteY3" fmla="*/ 85725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75" h="171450">
                <a:moveTo>
                  <a:pt x="0" y="171450"/>
                </a:moveTo>
                <a:lnTo>
                  <a:pt x="76200" y="152400"/>
                </a:lnTo>
                <a:lnTo>
                  <a:pt x="104775" y="0"/>
                </a:lnTo>
                <a:lnTo>
                  <a:pt x="180975" y="85725"/>
                </a:lnTo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6677025" y="5419724"/>
            <a:ext cx="190500" cy="200025"/>
          </a:xfrm>
          <a:custGeom>
            <a:avLst/>
            <a:gdLst>
              <a:gd name="connsiteX0" fmla="*/ 0 w 190500"/>
              <a:gd name="connsiteY0" fmla="*/ 171450 h 171450"/>
              <a:gd name="connsiteX1" fmla="*/ 0 w 190500"/>
              <a:gd name="connsiteY1" fmla="*/ 171450 h 171450"/>
              <a:gd name="connsiteX2" fmla="*/ 95250 w 190500"/>
              <a:gd name="connsiteY2" fmla="*/ 0 h 171450"/>
              <a:gd name="connsiteX3" fmla="*/ 190500 w 190500"/>
              <a:gd name="connsiteY3" fmla="*/ 38100 h 171450"/>
              <a:gd name="connsiteX4" fmla="*/ 190500 w 190500"/>
              <a:gd name="connsiteY4" fmla="*/ 104775 h 171450"/>
              <a:gd name="connsiteX5" fmla="*/ 180975 w 190500"/>
              <a:gd name="connsiteY5" fmla="*/ 104775 h 171450"/>
              <a:gd name="connsiteX0" fmla="*/ 0 w 190500"/>
              <a:gd name="connsiteY0" fmla="*/ 200025 h 200025"/>
              <a:gd name="connsiteX1" fmla="*/ 0 w 190500"/>
              <a:gd name="connsiteY1" fmla="*/ 200025 h 200025"/>
              <a:gd name="connsiteX2" fmla="*/ 95250 w 190500"/>
              <a:gd name="connsiteY2" fmla="*/ 0 h 200025"/>
              <a:gd name="connsiteX3" fmla="*/ 190500 w 190500"/>
              <a:gd name="connsiteY3" fmla="*/ 66675 h 200025"/>
              <a:gd name="connsiteX4" fmla="*/ 190500 w 190500"/>
              <a:gd name="connsiteY4" fmla="*/ 133350 h 200025"/>
              <a:gd name="connsiteX5" fmla="*/ 180975 w 190500"/>
              <a:gd name="connsiteY5" fmla="*/ 133350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500" h="200025">
                <a:moveTo>
                  <a:pt x="0" y="200025"/>
                </a:moveTo>
                <a:lnTo>
                  <a:pt x="0" y="200025"/>
                </a:lnTo>
                <a:lnTo>
                  <a:pt x="95250" y="0"/>
                </a:lnTo>
                <a:lnTo>
                  <a:pt x="190500" y="66675"/>
                </a:lnTo>
                <a:lnTo>
                  <a:pt x="190500" y="133350"/>
                </a:lnTo>
                <a:lnTo>
                  <a:pt x="180975" y="133350"/>
                </a:ln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0" y="3398611"/>
            <a:ext cx="9120494" cy="3539430"/>
            <a:chOff x="0" y="3398611"/>
            <a:chExt cx="9120494" cy="3539430"/>
          </a:xfrm>
        </p:grpSpPr>
        <p:sp>
          <p:nvSpPr>
            <p:cNvPr id="27" name="TextBox 26"/>
            <p:cNvSpPr txBox="1"/>
            <p:nvPr/>
          </p:nvSpPr>
          <p:spPr>
            <a:xfrm>
              <a:off x="0" y="3398611"/>
              <a:ext cx="9120494" cy="353943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200" b="1" dirty="0" smtClean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Monthly Seasonal Correlation Scatter Plots </a:t>
              </a:r>
            </a:p>
            <a:p>
              <a:pPr algn="ctr"/>
              <a:r>
                <a:rPr lang="en-US" sz="3200" b="1" dirty="0" smtClean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How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are Bio-physical properties  linearly related   in the   monthly cycle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3200" b="1" dirty="0" smtClean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</a:p>
            <a:p>
              <a:r>
                <a:rPr lang="en-US" sz="3200" b="1" dirty="0" smtClean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  Forecast of how properties are related ! </a:t>
              </a:r>
            </a:p>
            <a:p>
              <a:r>
                <a:rPr lang="en-US" sz="3200" b="1" dirty="0" smtClean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      	How Chlorophyll responds to Salinity etc. </a:t>
              </a:r>
            </a:p>
            <a:p>
              <a:endParaRPr lang="en-US" sz="32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r>
                <a:rPr lang="en-US" sz="3200" b="1" dirty="0" smtClean="0">
                  <a:ln w="11430"/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  </a:t>
              </a:r>
              <a:endParaRPr lang="en-US" sz="3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31332" y="5868871"/>
              <a:ext cx="771940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Arnone, R. Jones, B. Ladner, S.  "Seasonal trends of biophysical ocean properties and anomalies across the Mississippi Shelf"    SPIE 10631, Ocean Sensing and Monitoring 10   (May, 2018) 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Paper DS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108-19    </a:t>
              </a:r>
              <a:endPara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Jones, B., Arnone, R., "Anomalous Marine Biophysical Conditions due to 2016 and 2017 Wind and Flooding Events in the Northeastern Gulf of Mexico"   SPIE 10631, Ocean Sensing and Monitoring 10   (May, 2018) Paper 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DS108-31 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054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</TotalTime>
  <Words>1469</Words>
  <Application>Microsoft Office PowerPoint</Application>
  <PresentationFormat>On-screen Show (4:3)</PresentationFormat>
  <Paragraphs>496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 Ocean Weather Laboratory –  Monitoring   - Real time     Biological - optical and Physical Properties  in the Gulf of Mexico   Ocean models (HYCOM-NCOM)  and Satellite (VIIRS)  Events and Anomalies   </vt:lpstr>
      <vt:lpstr>Ocean Weather Laboratory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Harvey Cruise Track   -Houston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NRL7330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Arnone, Bob</dc:creator>
  <cp:lastModifiedBy>Arnone, Bob</cp:lastModifiedBy>
  <cp:revision>36</cp:revision>
  <dcterms:created xsi:type="dcterms:W3CDTF">2018-04-03T21:01:25Z</dcterms:created>
  <dcterms:modified xsi:type="dcterms:W3CDTF">2018-05-23T19:44:58Z</dcterms:modified>
</cp:coreProperties>
</file>